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362" r:id="rId2"/>
    <p:sldId id="256" r:id="rId3"/>
    <p:sldId id="286" r:id="rId4"/>
    <p:sldId id="337" r:id="rId5"/>
    <p:sldId id="338" r:id="rId6"/>
    <p:sldId id="339" r:id="rId7"/>
    <p:sldId id="340" r:id="rId8"/>
    <p:sldId id="354" r:id="rId9"/>
    <p:sldId id="363" r:id="rId10"/>
    <p:sldId id="341" r:id="rId11"/>
    <p:sldId id="355" r:id="rId12"/>
    <p:sldId id="309" r:id="rId13"/>
    <p:sldId id="365" r:id="rId14"/>
    <p:sldId id="359" r:id="rId15"/>
    <p:sldId id="356" r:id="rId16"/>
    <p:sldId id="344" r:id="rId17"/>
    <p:sldId id="343" r:id="rId18"/>
    <p:sldId id="260" r:id="rId19"/>
    <p:sldId id="364" r:id="rId20"/>
    <p:sldId id="357" r:id="rId21"/>
    <p:sldId id="361" r:id="rId22"/>
    <p:sldId id="345" r:id="rId23"/>
    <p:sldId id="259" r:id="rId24"/>
    <p:sldId id="257" r:id="rId25"/>
    <p:sldId id="366" r:id="rId26"/>
    <p:sldId id="346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Raleway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76B530-C34A-4329-AF77-FE147838C972}">
  <a:tblStyle styleId="{0176B530-C34A-4329-AF77-FE147838C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67" autoAdjust="0"/>
  </p:normalViewPr>
  <p:slideViewPr>
    <p:cSldViewPr snapToGrid="0" showGuides="1">
      <p:cViewPr>
        <p:scale>
          <a:sx n="100" d="100"/>
          <a:sy n="100" d="100"/>
        </p:scale>
        <p:origin x="1914" y="54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39190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73577" y="4686499"/>
            <a:ext cx="5388609" cy="44398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46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58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6028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855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138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012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66128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3688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294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626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215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080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72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602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335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770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7091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CSV </a:t>
            </a:r>
          </a:p>
          <a:p>
            <a:endParaRPr lang="en-GB" dirty="0"/>
          </a:p>
          <a:p>
            <a:r>
              <a:rPr lang="en-GB" dirty="0"/>
              <a:t>X et Y pour </a:t>
            </a:r>
            <a:r>
              <a:rPr lang="en-GB" dirty="0" err="1"/>
              <a:t>coordonnée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Adresse</a:t>
            </a:r>
            <a:r>
              <a:rPr lang="en-GB" dirty="0"/>
              <a:t> </a:t>
            </a:r>
            <a:r>
              <a:rPr lang="en-GB" dirty="0" err="1"/>
              <a:t>Suisses</a:t>
            </a:r>
            <a:r>
              <a:rPr lang="en-GB" dirty="0"/>
              <a:t> (OFS)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10/08/2022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816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10/08/2022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45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7827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7030402" y="4896205"/>
            <a:ext cx="739827" cy="1220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2A31E7-1C22-4E0E-B827-66433F3E3C37}" type="datetime1">
              <a:rPr lang="de-CH" smtClean="0">
                <a:solidFill>
                  <a:srgbClr val="000000"/>
                </a:solidFill>
              </a:rPr>
              <a:t>10.08.2022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29873" y="4896205"/>
            <a:ext cx="6391148" cy="1220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CC-BY 2018 FHNW/INSER                                                                 SBB Onboarding BIM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629872" y="1026973"/>
            <a:ext cx="7878826" cy="246214"/>
          </a:xfrm>
        </p:spPr>
        <p:txBody>
          <a:bodyPr/>
          <a:lstStyle>
            <a:lvl1pPr>
              <a:defRPr sz="136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631230" y="1494563"/>
            <a:ext cx="7878826" cy="3036641"/>
          </a:xfrm>
        </p:spPr>
        <p:txBody>
          <a:bodyPr/>
          <a:lstStyle>
            <a:lvl1pPr>
              <a:spcBef>
                <a:spcPts val="816"/>
              </a:spcBef>
              <a:defRPr sz="136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43026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des mat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114704" y="4313998"/>
            <a:ext cx="864096" cy="69091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560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9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 hasCustomPrompt="1"/>
          </p:nvPr>
        </p:nvSpPr>
        <p:spPr>
          <a:xfrm>
            <a:off x="849922" y="1116806"/>
            <a:ext cx="7700597" cy="350758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21904" y="2392855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sz="1050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10.08.2022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83931" y="172585"/>
            <a:ext cx="6448013" cy="238925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1500" b="0" baseline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  <a:p>
            <a:pPr lvl="0"/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97820" y="249493"/>
            <a:ext cx="1802423" cy="410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268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gislon.github.io/etl-bi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h/url?sa=i&amp;rct=j&amp;q=&amp;esrc=s&amp;source=images&amp;cd=&amp;cad=rja&amp;uact=8&amp;ved=0ahUKEwid-brv5PzMAhUOrRQKHftADwAQjRwIBw&amp;url=http://www.graphisoft.com/info/news/press_releases/ifc_cv2.0_import_certification.html&amp;bvm=bv.123325700,d.ZGg&amp;psig=AFQjCNGoRl0F87p9t8c49us1hogUtnYXmw&amp;ust=1464525520162063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.com/fme/formats-matrix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www.safe.com/transformer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.com/fme/formats-matri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641555" y="0"/>
            <a:ext cx="9785555" cy="5692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/>
          <p:cNvSpPr/>
          <p:nvPr/>
        </p:nvSpPr>
        <p:spPr>
          <a:xfrm>
            <a:off x="406400" y="1725584"/>
            <a:ext cx="7674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b="1" dirty="0"/>
              <a:t>Support du cours + théorie + exercices : </a:t>
            </a:r>
          </a:p>
          <a:p>
            <a:endParaRPr lang="fr-CH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78" y="1806331"/>
            <a:ext cx="3232588" cy="32325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400" y="2329551"/>
            <a:ext cx="622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>
                <a:hlinkClick r:id="rId4"/>
              </a:rPr>
              <a:t>https://regislon.github.io/etl-bim/</a:t>
            </a:r>
            <a:endParaRPr lang="fr-CH" sz="2400" b="1" dirty="0"/>
          </a:p>
        </p:txBody>
      </p:sp>
    </p:spTree>
    <p:extLst>
      <p:ext uri="{BB962C8B-B14F-4D97-AF65-F5344CB8AC3E}">
        <p14:creationId xmlns:p14="http://schemas.microsoft.com/office/powerpoint/2010/main" val="3852113096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0200" cy="514277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562100" y="2095500"/>
            <a:ext cx="3962400" cy="2990850"/>
          </a:xfrm>
          <a:custGeom>
            <a:avLst/>
            <a:gdLst>
              <a:gd name="connsiteX0" fmla="*/ 752475 w 3962400"/>
              <a:gd name="connsiteY0" fmla="*/ 0 h 2990850"/>
              <a:gd name="connsiteX1" fmla="*/ 0 w 3962400"/>
              <a:gd name="connsiteY1" fmla="*/ 1095375 h 2990850"/>
              <a:gd name="connsiteX2" fmla="*/ 876300 w 3962400"/>
              <a:gd name="connsiteY2" fmla="*/ 2295525 h 2990850"/>
              <a:gd name="connsiteX3" fmla="*/ 1562100 w 3962400"/>
              <a:gd name="connsiteY3" fmla="*/ 2981325 h 2990850"/>
              <a:gd name="connsiteX4" fmla="*/ 2638425 w 3962400"/>
              <a:gd name="connsiteY4" fmla="*/ 2990850 h 2990850"/>
              <a:gd name="connsiteX5" fmla="*/ 3476625 w 3962400"/>
              <a:gd name="connsiteY5" fmla="*/ 2238375 h 2990850"/>
              <a:gd name="connsiteX6" fmla="*/ 3962400 w 3962400"/>
              <a:gd name="connsiteY6" fmla="*/ 990600 h 2990850"/>
              <a:gd name="connsiteX7" fmla="*/ 3648075 w 3962400"/>
              <a:gd name="connsiteY7" fmla="*/ 247650 h 2990850"/>
              <a:gd name="connsiteX8" fmla="*/ 2695575 w 3962400"/>
              <a:gd name="connsiteY8" fmla="*/ 47625 h 2990850"/>
              <a:gd name="connsiteX9" fmla="*/ 752475 w 3962400"/>
              <a:gd name="connsiteY9" fmla="*/ 0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2990850">
                <a:moveTo>
                  <a:pt x="752475" y="0"/>
                </a:moveTo>
                <a:lnTo>
                  <a:pt x="0" y="1095375"/>
                </a:lnTo>
                <a:lnTo>
                  <a:pt x="876300" y="2295525"/>
                </a:lnTo>
                <a:lnTo>
                  <a:pt x="1562100" y="2981325"/>
                </a:lnTo>
                <a:lnTo>
                  <a:pt x="2638425" y="2990850"/>
                </a:lnTo>
                <a:lnTo>
                  <a:pt x="3476625" y="2238375"/>
                </a:lnTo>
                <a:lnTo>
                  <a:pt x="3962400" y="990600"/>
                </a:lnTo>
                <a:lnTo>
                  <a:pt x="3648075" y="247650"/>
                </a:lnTo>
                <a:lnTo>
                  <a:pt x="2695575" y="47625"/>
                </a:lnTo>
                <a:lnTo>
                  <a:pt x="752475" y="0"/>
                </a:lnTo>
                <a:close/>
              </a:path>
            </a:pathLst>
          </a:custGeom>
          <a:solidFill>
            <a:srgbClr val="F1EFF4"/>
          </a:solidFill>
          <a:ln>
            <a:solidFill>
              <a:srgbClr val="F1E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491960"/>
            <a:ext cx="3822990" cy="38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230" y="1494563"/>
            <a:ext cx="7878826" cy="31002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 FME – market leader </a:t>
            </a:r>
          </a:p>
          <a:p>
            <a:r>
              <a:rPr lang="en-US" dirty="0"/>
              <a:t> Ogr2ogr – not really an ETL, but a conversion tool. Geeky</a:t>
            </a:r>
          </a:p>
          <a:p>
            <a:r>
              <a:rPr lang="fr-CH" dirty="0"/>
              <a:t> </a:t>
            </a:r>
            <a:r>
              <a:rPr lang="fr-CH" dirty="0" err="1"/>
              <a:t>GeoKettle</a:t>
            </a:r>
            <a:r>
              <a:rPr lang="fr-CH" dirty="0"/>
              <a:t> – Open Source</a:t>
            </a:r>
          </a:p>
          <a:p>
            <a:r>
              <a:rPr lang="en-US" dirty="0"/>
              <a:t> </a:t>
            </a:r>
            <a:r>
              <a:rPr lang="fr-CH" dirty="0"/>
              <a:t>Spatial extension for </a:t>
            </a:r>
            <a:r>
              <a:rPr lang="fr-CH" dirty="0" err="1"/>
              <a:t>Talend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 ESRI </a:t>
            </a:r>
            <a:r>
              <a:rPr lang="fr-CH" dirty="0"/>
              <a:t>Data </a:t>
            </a:r>
            <a:r>
              <a:rPr lang="fr-CH" dirty="0" err="1"/>
              <a:t>Interoperability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 </a:t>
            </a:r>
            <a:r>
              <a:rPr lang="fr-CH" dirty="0" err="1"/>
              <a:t>Alterix</a:t>
            </a:r>
            <a:r>
              <a:rPr lang="fr-CH" dirty="0"/>
              <a:t> 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hape 92"/>
          <p:cNvSpPr txBox="1">
            <a:spLocks/>
          </p:cNvSpPr>
          <p:nvPr/>
        </p:nvSpPr>
        <p:spPr>
          <a:xfrm>
            <a:off x="352895" y="357902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Spatial ETL </a:t>
            </a:r>
            <a:endParaRPr lang="en" sz="36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93" y="118720"/>
            <a:ext cx="315321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8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12</a:t>
            </a:fld>
            <a:endParaRPr lang="fr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54C24-26C3-4D6F-B765-960504E7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31" y="951570"/>
            <a:ext cx="4929875" cy="36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1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13</a:t>
            </a:fld>
            <a:endParaRPr lang="fr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fr-C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C9249C-8398-4CFB-AC99-5D74ADCAF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89584"/>
            <a:ext cx="4838231" cy="36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Data </a:t>
            </a:r>
            <a:r>
              <a:rPr lang="fr-CH" sz="3600" dirty="0" err="1">
                <a:solidFill>
                  <a:schemeClr val="dk1"/>
                </a:solidFill>
              </a:rPr>
              <a:t>load</a:t>
            </a:r>
            <a:r>
              <a:rPr lang="fr-CH" sz="3600" dirty="0">
                <a:solidFill>
                  <a:schemeClr val="dk1"/>
                </a:solidFill>
              </a:rPr>
              <a:t> / publication </a:t>
            </a:r>
            <a:endParaRPr lang="en" sz="3600" dirty="0">
              <a:solidFill>
                <a:schemeClr val="dk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5" y="2509586"/>
            <a:ext cx="5079353" cy="202161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646420" y="2509586"/>
            <a:ext cx="15240" cy="202161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graphisoft.com/info/news/press_releases/IFC2x3CertificationLogo_ARCH-E-I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7" t="3092" r="6807" b="34837"/>
          <a:stretch/>
        </p:blipFill>
        <p:spPr bwMode="auto">
          <a:xfrm>
            <a:off x="6823935" y="1868600"/>
            <a:ext cx="565398" cy="5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endCxn id="9" idx="1"/>
          </p:cNvCxnSpPr>
          <p:nvPr/>
        </p:nvCxnSpPr>
        <p:spPr>
          <a:xfrm flipV="1">
            <a:off x="5455108" y="2161120"/>
            <a:ext cx="1368827" cy="16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146" y="2746160"/>
            <a:ext cx="823309" cy="59175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1"/>
          </p:cNvCxnSpPr>
          <p:nvPr/>
        </p:nvCxnSpPr>
        <p:spPr>
          <a:xfrm flipV="1">
            <a:off x="5455108" y="3042037"/>
            <a:ext cx="1258038" cy="745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968" y="3511154"/>
            <a:ext cx="1057612" cy="5685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702" y="4372180"/>
            <a:ext cx="2184317" cy="50740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455108" y="3787140"/>
            <a:ext cx="1090472" cy="19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55108" y="3787140"/>
            <a:ext cx="610462" cy="838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Qui utilise FME ?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5" name="Shape 75"/>
          <p:cNvSpPr txBox="1">
            <a:spLocks noGrp="1"/>
          </p:cNvSpPr>
          <p:nvPr/>
        </p:nvSpPr>
        <p:spPr>
          <a:xfrm>
            <a:off x="375755" y="958598"/>
            <a:ext cx="4196245" cy="4550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Zurich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</a:t>
            </a:r>
            <a:r>
              <a:rPr lang="fr-CH" sz="1100" dirty="0" err="1"/>
              <a:t>Neuchatel</a:t>
            </a:r>
            <a:endParaRPr lang="fr-CH" sz="1100" dirty="0"/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Valais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Uri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AI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Genf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Vaud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Graubünden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Sant-</a:t>
            </a:r>
            <a:r>
              <a:rPr lang="fr-CH" sz="1100" dirty="0" err="1"/>
              <a:t>Gallen</a:t>
            </a:r>
            <a:endParaRPr lang="fr-CH" sz="1100" dirty="0"/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Fribourg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Jura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Bern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Thurgau</a:t>
            </a:r>
          </a:p>
          <a:p>
            <a:pPr marL="457200" lvl="0" indent="-342900">
              <a:spcAft>
                <a:spcPts val="0"/>
              </a:spcAft>
              <a:buChar char="●"/>
            </a:pPr>
            <a:endParaRPr lang="en" sz="1600" dirty="0"/>
          </a:p>
        </p:txBody>
      </p:sp>
      <p:sp>
        <p:nvSpPr>
          <p:cNvPr id="8" name="Shape 75"/>
          <p:cNvSpPr txBox="1">
            <a:spLocks noGrp="1"/>
          </p:cNvSpPr>
          <p:nvPr/>
        </p:nvSpPr>
        <p:spPr>
          <a:xfrm>
            <a:off x="5222075" y="846168"/>
            <a:ext cx="4196245" cy="4550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Strassen (ASTRA)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Landwirtschaft (BLW)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Bauten und Logistik (BBL)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de-DE" sz="1100" dirty="0"/>
              <a:t>Eidgenössisches Departement für auswärtige Angelegenheiten (</a:t>
            </a:r>
            <a:r>
              <a:rPr lang="en" sz="1100" dirty="0"/>
              <a:t>EDA)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statistik (BFS)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Bundesamt</a:t>
            </a:r>
            <a:r>
              <a:rPr lang="fr-CH" sz="1100" dirty="0"/>
              <a:t> </a:t>
            </a:r>
            <a:r>
              <a:rPr lang="fr-CH" sz="1100" dirty="0" err="1"/>
              <a:t>für</a:t>
            </a:r>
            <a:r>
              <a:rPr lang="fr-CH" sz="1100" dirty="0"/>
              <a:t> </a:t>
            </a:r>
            <a:r>
              <a:rPr lang="fr-CH" sz="1100" dirty="0" err="1"/>
              <a:t>Umwelt</a:t>
            </a:r>
            <a:r>
              <a:rPr lang="fr-CH" sz="1100" dirty="0"/>
              <a:t> (</a:t>
            </a:r>
            <a:r>
              <a:rPr lang="en" sz="1100" dirty="0"/>
              <a:t>BAFU) </a:t>
            </a:r>
          </a:p>
          <a:p>
            <a:pPr marL="114300" lvl="0">
              <a:spcBef>
                <a:spcPts val="0"/>
              </a:spcBef>
              <a:spcAft>
                <a:spcPts val="0"/>
              </a:spcAft>
              <a:buSzPct val="100000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Romande energie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Agroscope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SBB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CERN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ICRC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Gaz nat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Poste CH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MeteoSchweiz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UPC 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ELCA Informatik AG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EBP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ROSENTHALER + Partner AG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CSD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495300" y="3939540"/>
            <a:ext cx="3063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of a tiny part of our hunting board.</a:t>
            </a:r>
          </a:p>
          <a:p>
            <a:endParaRPr lang="en-US" dirty="0"/>
          </a:p>
          <a:p>
            <a:r>
              <a:rPr lang="en-US" dirty="0"/>
              <a:t>Many others </a:t>
            </a:r>
            <a:r>
              <a:rPr lang="en-US" dirty="0" err="1"/>
              <a:t>swiss</a:t>
            </a:r>
            <a:r>
              <a:rPr lang="en-US" dirty="0"/>
              <a:t> users…   </a:t>
            </a:r>
          </a:p>
        </p:txBody>
      </p:sp>
    </p:spTree>
    <p:extLst>
      <p:ext uri="{BB962C8B-B14F-4D97-AF65-F5344CB8AC3E}">
        <p14:creationId xmlns:p14="http://schemas.microsoft.com/office/powerpoint/2010/main" val="149272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67" y="1057275"/>
            <a:ext cx="6400800" cy="39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9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" r="830"/>
          <a:stretch/>
        </p:blipFill>
        <p:spPr>
          <a:xfrm>
            <a:off x="1236203" y="1028293"/>
            <a:ext cx="6400800" cy="39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347832" y="340344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FME, rapidement...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9794AD8-B466-4CD3-8ACD-46C9B63C532E}"/>
              </a:ext>
            </a:extLst>
          </p:cNvPr>
          <p:cNvSpPr txBox="1">
            <a:spLocks/>
          </p:cNvSpPr>
          <p:nvPr/>
        </p:nvSpPr>
        <p:spPr>
          <a:xfrm>
            <a:off x="347832" y="1443920"/>
            <a:ext cx="8342313" cy="467677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Nom du logiciel utilisé </a:t>
            </a:r>
            <a:r>
              <a:rPr lang="fr-FR" b="1" dirty="0"/>
              <a:t>FME</a:t>
            </a:r>
          </a:p>
          <a:p>
            <a:endParaRPr lang="fr-FR" dirty="0"/>
          </a:p>
          <a:p>
            <a:r>
              <a:rPr lang="fr-FR" dirty="0"/>
              <a:t>Il possède :</a:t>
            </a:r>
          </a:p>
          <a:p>
            <a:pPr marL="1255507" lvl="1" indent="-342900"/>
            <a:r>
              <a:rPr lang="fr-FR" dirty="0"/>
              <a:t>Des inputs                               </a:t>
            </a:r>
            <a:r>
              <a:rPr lang="fr-FR" sz="1600" i="1" dirty="0"/>
              <a:t>(&gt;300 formats)</a:t>
            </a:r>
          </a:p>
          <a:p>
            <a:pPr lvl="1"/>
            <a:endParaRPr lang="fr-FR" dirty="0"/>
          </a:p>
          <a:p>
            <a:pPr marL="1255507" lvl="1" indent="-342900"/>
            <a:r>
              <a:rPr lang="fr-FR" dirty="0"/>
              <a:t>Des outils de transformation                             </a:t>
            </a:r>
            <a:r>
              <a:rPr lang="fr-FR" sz="1600" i="1" dirty="0"/>
              <a:t>(&gt;500 outils)</a:t>
            </a:r>
          </a:p>
          <a:p>
            <a:pPr lvl="1"/>
            <a:endParaRPr lang="fr-FR" dirty="0"/>
          </a:p>
          <a:p>
            <a:pPr marL="1255507" lvl="1" indent="-342900"/>
            <a:r>
              <a:rPr lang="fr-FR" dirty="0"/>
              <a:t>Des outputs                              </a:t>
            </a:r>
            <a:r>
              <a:rPr lang="fr-FR" sz="1600" i="1" dirty="0"/>
              <a:t>(&gt;300 formats) </a:t>
            </a:r>
            <a:endParaRPr lang="fr-FR" i="1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algn="r"/>
            <a:r>
              <a:rPr lang="fr-FR" sz="1050" i="1" dirty="0"/>
              <a:t>Références </a:t>
            </a:r>
            <a:r>
              <a:rPr lang="fr-FR" sz="1050" i="1" dirty="0">
                <a:solidFill>
                  <a:schemeClr val="tx1"/>
                </a:solidFill>
              </a:rPr>
              <a:t>: </a:t>
            </a:r>
            <a:r>
              <a:rPr lang="fr-FR" sz="105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https://www.safe.com/fme/formats-matrix</a:t>
            </a:r>
            <a:endParaRPr lang="fr-FR" sz="1050" i="1" dirty="0"/>
          </a:p>
          <a:p>
            <a:pPr algn="r"/>
            <a:r>
              <a:rPr lang="fr-FR" sz="1050" i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https://www.safe.com/transformers</a:t>
            </a:r>
            <a:endParaRPr lang="fr-FR" sz="1050" i="1" dirty="0">
              <a:solidFill>
                <a:schemeClr val="tx1"/>
              </a:solidFill>
            </a:endParaRPr>
          </a:p>
          <a:p>
            <a:pPr algn="r"/>
            <a:endParaRPr lang="fr-FR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876CD-6B91-499E-A9F7-8C0F2E8F0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077" y="2115072"/>
            <a:ext cx="1252083" cy="394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EE17-1109-4D4D-9A00-2067EA020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2427" y="2430808"/>
            <a:ext cx="1074374" cy="597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3ED82-356D-4501-A6DB-FD3BA1621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1306" y="3028428"/>
            <a:ext cx="1326137" cy="3564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FME, rapidement...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050" y="798650"/>
            <a:ext cx="3772075" cy="3849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55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BIM FME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</a:endParaRPr>
          </a:p>
        </p:txBody>
      </p:sp>
      <p:sp>
        <p:nvSpPr>
          <p:cNvPr id="8" name="Shape 92"/>
          <p:cNvSpPr txBox="1">
            <a:spLocks noGrp="1"/>
          </p:cNvSpPr>
          <p:nvPr/>
        </p:nvSpPr>
        <p:spPr>
          <a:xfrm>
            <a:off x="662940" y="1680151"/>
            <a:ext cx="7094220" cy="1931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lvl="0"/>
            <a:r>
              <a:rPr lang="fr-CH" sz="1800" dirty="0"/>
              <a:t>Check </a:t>
            </a:r>
            <a:r>
              <a:rPr lang="fr-CH" sz="1800" dirty="0" err="1"/>
              <a:t>what</a:t>
            </a:r>
            <a:r>
              <a:rPr lang="fr-CH" sz="1800" dirty="0"/>
              <a:t> FME </a:t>
            </a:r>
            <a:r>
              <a:rPr lang="fr-CH" sz="1800" dirty="0" err="1"/>
              <a:t>is</a:t>
            </a:r>
            <a:r>
              <a:rPr lang="fr-CH" sz="1800" dirty="0"/>
              <a:t> not able to </a:t>
            </a:r>
            <a:r>
              <a:rPr lang="fr-CH" sz="1800" dirty="0" err="1"/>
              <a:t>read</a:t>
            </a:r>
            <a:r>
              <a:rPr lang="fr-CH" sz="1800" dirty="0"/>
              <a:t> :</a:t>
            </a:r>
          </a:p>
          <a:p>
            <a:pPr lvl="0"/>
            <a:r>
              <a:rPr lang="fr-CH" sz="1800" dirty="0"/>
              <a:t>	</a:t>
            </a:r>
            <a:r>
              <a:rPr lang="fr-CH" sz="1800" dirty="0">
                <a:hlinkClick r:id="rId3"/>
              </a:rPr>
              <a:t>https://www.safe.com/fme/formats-matrix</a:t>
            </a:r>
            <a:endParaRPr lang="fr-CH" sz="1800" dirty="0"/>
          </a:p>
          <a:p>
            <a:pPr lvl="0"/>
            <a:endParaRPr lang="fr-CH" sz="1800" dirty="0"/>
          </a:p>
          <a:p>
            <a:pPr lvl="0"/>
            <a:r>
              <a:rPr lang="fr-CH" sz="1800" dirty="0"/>
              <a:t>More </a:t>
            </a:r>
            <a:r>
              <a:rPr lang="fr-CH" sz="1800" dirty="0" err="1"/>
              <a:t>than</a:t>
            </a:r>
            <a:r>
              <a:rPr lang="fr-CH" sz="1800" dirty="0"/>
              <a:t> 400 formats </a:t>
            </a:r>
            <a:endParaRPr lang="en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965613" y="4328222"/>
            <a:ext cx="1706389" cy="569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lvl="1"/>
            <a:r>
              <a:rPr lang="de-DE" dirty="0"/>
              <a:t>Filter: 3D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02" y="3476646"/>
            <a:ext cx="4121861" cy="1357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857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55" y="870550"/>
            <a:ext cx="7956755" cy="37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8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03" y="1095374"/>
            <a:ext cx="6400800" cy="39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FME, rapidement...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075" y="362325"/>
            <a:ext cx="3151675" cy="4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927250" y="2452725"/>
            <a:ext cx="3983100" cy="82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Quelles sont déjà vos expériences avec FME 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25" y="-145749"/>
            <a:ext cx="8839750" cy="5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r="98158"/>
          <a:stretch/>
        </p:blipFill>
        <p:spPr>
          <a:xfrm>
            <a:off x="0" y="0"/>
            <a:ext cx="162799" cy="5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r="98158"/>
          <a:stretch/>
        </p:blipFill>
        <p:spPr>
          <a:xfrm>
            <a:off x="8991875" y="0"/>
            <a:ext cx="162799" cy="52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Objectifs de la journée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4C6C9-4B7A-4501-9FAF-8E7BAD389F02}"/>
              </a:ext>
            </a:extLst>
          </p:cNvPr>
          <p:cNvSpPr txBox="1"/>
          <p:nvPr/>
        </p:nvSpPr>
        <p:spPr>
          <a:xfrm>
            <a:off x="4586019" y="2991424"/>
            <a:ext cx="38518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b="1" dirty="0"/>
              <a:t>Découvrir le traitement de données BIM avec un ETL</a:t>
            </a:r>
          </a:p>
          <a:p>
            <a:pPr>
              <a:spcAft>
                <a:spcPts val="1800"/>
              </a:spcAft>
            </a:pPr>
            <a:r>
              <a:rPr lang="fr-CH" sz="2000" b="1" dirty="0"/>
              <a:t>Vous donner les outils pour débuter vos traitements de façon autonome, si souhaité ! </a:t>
            </a:r>
            <a:endParaRPr lang="fr-CH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BB3ED-F4B1-4FFA-A5E7-EE6E792ABF87}"/>
              </a:ext>
            </a:extLst>
          </p:cNvPr>
          <p:cNvSpPr txBox="1"/>
          <p:nvPr/>
        </p:nvSpPr>
        <p:spPr>
          <a:xfrm>
            <a:off x="367892" y="1427449"/>
            <a:ext cx="3851840" cy="29392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dirty="0"/>
              <a:t>Parcours standard 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2 jours formation FME de base – 1 à 7 participants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2 jours formation FME avancée – 1 à 7 participants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1 jour formation FME BIM – 1 à 7 participants</a:t>
            </a:r>
            <a:endParaRPr lang="fr-CH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CA0AC-C82E-41DF-8E0E-E616D9C03311}"/>
              </a:ext>
            </a:extLst>
          </p:cNvPr>
          <p:cNvSpPr txBox="1"/>
          <p:nvPr/>
        </p:nvSpPr>
        <p:spPr>
          <a:xfrm>
            <a:off x="4586019" y="1427449"/>
            <a:ext cx="3851840" cy="12464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dirty="0"/>
              <a:t>Parcours du jour 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0,75 jour formation FME BIM – 20 participants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703569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Programme de la journée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6769" y="1412355"/>
            <a:ext cx="561022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400" dirty="0"/>
              <a:t>Matinée 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400" dirty="0"/>
              <a:t>Introduction FME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400" dirty="0"/>
              <a:t>Workshop FME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A1E7A-8732-4AAE-88ED-7CFFB955B4EF}"/>
              </a:ext>
            </a:extLst>
          </p:cNvPr>
          <p:cNvSpPr txBox="1"/>
          <p:nvPr/>
        </p:nvSpPr>
        <p:spPr>
          <a:xfrm>
            <a:off x="4572000" y="1412355"/>
            <a:ext cx="5610225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400" dirty="0"/>
              <a:t>Après-midi 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400"/>
              <a:t>Challenges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400"/>
              <a:t>Workshop </a:t>
            </a:r>
            <a:r>
              <a:rPr lang="fr-CH" sz="2400" dirty="0"/>
              <a:t>FME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1800" dirty="0"/>
              <a:t>BIM VS SIG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1200" dirty="0"/>
              <a:t>FME IFC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4C6C9-4B7A-4501-9FAF-8E7BAD389F02}"/>
              </a:ext>
            </a:extLst>
          </p:cNvPr>
          <p:cNvSpPr txBox="1"/>
          <p:nvPr/>
        </p:nvSpPr>
        <p:spPr>
          <a:xfrm>
            <a:off x="636768" y="4213121"/>
            <a:ext cx="7697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dirty="0"/>
              <a:t>Objectif : Découvrir le traitement de données BIM avec un ETL 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61678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2"/>
          <p:cNvSpPr txBox="1">
            <a:spLocks noGrp="1"/>
          </p:cNvSpPr>
          <p:nvPr>
            <p:ph type="title" idx="4294967295"/>
          </p:nvPr>
        </p:nvSpPr>
        <p:spPr>
          <a:xfrm>
            <a:off x="370883" y="247455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3600" dirty="0">
                <a:solidFill>
                  <a:schemeClr val="dk1"/>
                </a:solidFill>
              </a:rPr>
              <a:t>Q</a:t>
            </a:r>
            <a:r>
              <a:rPr lang="en" sz="3600" dirty="0">
                <a:solidFill>
                  <a:schemeClr val="dk1"/>
                </a:solidFill>
              </a:rPr>
              <a:t>ui suis-je 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8B4583B-A12D-4DD3-BF3A-7C34631BC06D}"/>
              </a:ext>
            </a:extLst>
          </p:cNvPr>
          <p:cNvSpPr txBox="1">
            <a:spLocks/>
          </p:cNvSpPr>
          <p:nvPr/>
        </p:nvSpPr>
        <p:spPr>
          <a:xfrm>
            <a:off x="486036" y="1211757"/>
            <a:ext cx="7983408" cy="31803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Je ne suis pas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 architecte, ingénieur civil, électricien,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 BIM manager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 modeleur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Je suis : un spécialiste en intégration de données géospatiales </a:t>
            </a:r>
          </a:p>
          <a:p>
            <a:endParaRPr lang="fr-FR" dirty="0"/>
          </a:p>
          <a:p>
            <a:r>
              <a:rPr lang="en-GB" sz="1800" i="1" dirty="0"/>
              <a:t>“BIM covers more than just </a:t>
            </a:r>
            <a:r>
              <a:rPr lang="en-GB" sz="1800" b="1" i="1" dirty="0">
                <a:solidFill>
                  <a:schemeClr val="accent6"/>
                </a:solidFill>
              </a:rPr>
              <a:t>geometry</a:t>
            </a:r>
            <a:r>
              <a:rPr lang="en-GB" sz="1800" i="1" dirty="0"/>
              <a:t>. It also covers </a:t>
            </a:r>
            <a:r>
              <a:rPr lang="en-GB" sz="1800" b="1" i="1" dirty="0">
                <a:solidFill>
                  <a:schemeClr val="accent6"/>
                </a:solidFill>
              </a:rPr>
              <a:t>spatial relationships</a:t>
            </a:r>
            <a:r>
              <a:rPr lang="en-GB" sz="1800" i="1" dirty="0"/>
              <a:t>, </a:t>
            </a:r>
            <a:r>
              <a:rPr lang="en-GB" sz="1800" b="1" i="1" dirty="0">
                <a:solidFill>
                  <a:schemeClr val="accent6"/>
                </a:solidFill>
              </a:rPr>
              <a:t>geospatial information</a:t>
            </a:r>
            <a:r>
              <a:rPr lang="en-GB" sz="1800" i="1" dirty="0"/>
              <a:t>, quantities and properties of building components …”</a:t>
            </a:r>
          </a:p>
          <a:p>
            <a:endParaRPr lang="fr-FR" dirty="0"/>
          </a:p>
          <a:p>
            <a:pPr algn="r"/>
            <a:r>
              <a:rPr lang="fr-FR" sz="1100" dirty="0"/>
              <a:t>Source : wikipedia.org – 30.09.2020</a:t>
            </a:r>
          </a:p>
        </p:txBody>
      </p:sp>
    </p:spTree>
    <p:extLst>
      <p:ext uri="{BB962C8B-B14F-4D97-AF65-F5344CB8AC3E}">
        <p14:creationId xmlns:p14="http://schemas.microsoft.com/office/powerpoint/2010/main" val="356564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265532" y="204493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Motivations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5" name="AutoShape 2" descr="Résultat de recherche d'images pour &quot;telecharge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7" name="Titel 4"/>
          <p:cNvSpPr>
            <a:spLocks noGrp="1"/>
          </p:cNvSpPr>
          <p:nvPr>
            <p:ph type="title"/>
          </p:nvPr>
        </p:nvSpPr>
        <p:spPr>
          <a:xfrm>
            <a:off x="629872" y="1026973"/>
            <a:ext cx="7878826" cy="246214"/>
          </a:xfrm>
        </p:spPr>
        <p:txBody>
          <a:bodyPr/>
          <a:lstStyle/>
          <a:p>
            <a:r>
              <a:rPr lang="fr-FR" noProof="0" dirty="0"/>
              <a:t>Modèle numérique de l’ouvrage</a:t>
            </a:r>
          </a:p>
        </p:txBody>
      </p:sp>
      <p:grpSp>
        <p:nvGrpSpPr>
          <p:cNvPr id="8" name="Gruppieren 32"/>
          <p:cNvGrpSpPr/>
          <p:nvPr/>
        </p:nvGrpSpPr>
        <p:grpSpPr>
          <a:xfrm>
            <a:off x="1731136" y="367632"/>
            <a:ext cx="6887231" cy="3555482"/>
            <a:chOff x="2322216" y="1389958"/>
            <a:chExt cx="10125186" cy="5227052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322216" y="4181580"/>
              <a:ext cx="9925875" cy="4356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pPr marL="122019" lvl="1" algn="ctr">
                <a:spcBef>
                  <a:spcPct val="30000"/>
                </a:spcBef>
              </a:pPr>
              <a:r>
                <a:rPr lang="de-CH" sz="1224" dirty="0" err="1"/>
                <a:t>modèles</a:t>
              </a:r>
              <a:r>
                <a:rPr lang="de-CH" sz="1224" dirty="0"/>
                <a:t> </a:t>
              </a:r>
              <a:r>
                <a:rPr lang="de-CH" sz="1224" dirty="0" err="1"/>
                <a:t>spécialisés</a:t>
              </a:r>
              <a:endParaRPr lang="de-CH" sz="1224" dirty="0">
                <a:solidFill>
                  <a:srgbClr val="0066CC"/>
                </a:solidFill>
                <a:cs typeface="Times New Roman" pitchFamily="18" charset="0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929729" y="1389958"/>
              <a:ext cx="3005667" cy="41149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pPr marL="122019" lvl="1">
                <a:spcBef>
                  <a:spcPct val="30000"/>
                </a:spcBef>
              </a:pPr>
              <a:r>
                <a:rPr lang="de-CH" sz="1224" dirty="0" err="1"/>
                <a:t>modèle</a:t>
              </a:r>
              <a:r>
                <a:rPr lang="de-CH" sz="1224" dirty="0"/>
                <a:t> de </a:t>
              </a:r>
              <a:r>
                <a:rPr lang="de-CH" sz="1224" dirty="0" err="1"/>
                <a:t>coordination</a:t>
              </a:r>
              <a:endParaRPr lang="de-CH" sz="1224" dirty="0">
                <a:solidFill>
                  <a:srgbClr val="0066CC"/>
                </a:solidFill>
                <a:cs typeface="Times New Roman" pitchFamily="18" charset="0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94458" y="4573615"/>
              <a:ext cx="2654706" cy="1816151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429740" y="4558310"/>
              <a:ext cx="2654706" cy="1816151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01395" y="1781893"/>
              <a:ext cx="2654706" cy="1850348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4" name="Gerade Verbindung mit Pfeil 17"/>
            <p:cNvCxnSpPr/>
            <p:nvPr/>
          </p:nvCxnSpPr>
          <p:spPr>
            <a:xfrm>
              <a:off x="3818119" y="4098615"/>
              <a:ext cx="2448272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8"/>
            <p:cNvCxnSpPr/>
            <p:nvPr/>
          </p:nvCxnSpPr>
          <p:spPr>
            <a:xfrm flipV="1">
              <a:off x="6242576" y="3632241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 rot="16200000">
              <a:off x="10801813" y="4971421"/>
              <a:ext cx="2976143" cy="315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22019" lvl="1">
                <a:spcBef>
                  <a:spcPct val="30000"/>
                </a:spcBef>
              </a:pPr>
              <a:r>
                <a:rPr lang="de-CH" sz="612" dirty="0">
                  <a:cs typeface="Times New Roman" pitchFamily="18" charset="0"/>
                </a:rPr>
                <a:t>Source : HBA </a:t>
              </a:r>
              <a:r>
                <a:rPr lang="de-CH" sz="612" dirty="0" err="1">
                  <a:cs typeface="Times New Roman" pitchFamily="18" charset="0"/>
                </a:rPr>
                <a:t>Kt</a:t>
              </a:r>
              <a:r>
                <a:rPr lang="de-CH" sz="612" dirty="0">
                  <a:cs typeface="Times New Roman" pitchFamily="18" charset="0"/>
                </a:rPr>
                <a:t>. Zug / </a:t>
              </a:r>
              <a:r>
                <a:rPr lang="de-CH" sz="612" dirty="0" err="1">
                  <a:cs typeface="Times New Roman" pitchFamily="18" charset="0"/>
                </a:rPr>
                <a:t>Implenia</a:t>
              </a:r>
              <a:r>
                <a:rPr lang="de-CH" sz="612" dirty="0">
                  <a:cs typeface="Times New Roman" pitchFamily="18" charset="0"/>
                </a:rPr>
                <a:t> /  aardeplan </a:t>
              </a:r>
            </a:p>
          </p:txBody>
        </p:sp>
        <p:cxnSp>
          <p:nvCxnSpPr>
            <p:cNvPr id="17" name="Gerade Verbindung mit Pfeil 24"/>
            <p:cNvCxnSpPr/>
            <p:nvPr/>
          </p:nvCxnSpPr>
          <p:spPr>
            <a:xfrm flipV="1">
              <a:off x="3841934" y="4107241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25"/>
            <p:cNvCxnSpPr/>
            <p:nvPr/>
          </p:nvCxnSpPr>
          <p:spPr>
            <a:xfrm flipV="1">
              <a:off x="8354623" y="3640867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26"/>
            <p:cNvCxnSpPr/>
            <p:nvPr/>
          </p:nvCxnSpPr>
          <p:spPr>
            <a:xfrm flipV="1">
              <a:off x="7328748" y="3640867"/>
              <a:ext cx="3474" cy="457748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28"/>
            <p:cNvCxnSpPr/>
            <p:nvPr/>
          </p:nvCxnSpPr>
          <p:spPr>
            <a:xfrm>
              <a:off x="8330808" y="4107241"/>
              <a:ext cx="2448272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9"/>
            <p:cNvCxnSpPr/>
            <p:nvPr/>
          </p:nvCxnSpPr>
          <p:spPr>
            <a:xfrm flipV="1">
              <a:off x="10754702" y="4083426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21527" y="4561005"/>
              <a:ext cx="2655283" cy="1828761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23" name="Rechteck 33"/>
          <p:cNvSpPr/>
          <p:nvPr/>
        </p:nvSpPr>
        <p:spPr>
          <a:xfrm>
            <a:off x="4284616" y="3861232"/>
            <a:ext cx="1606217" cy="594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1088" dirty="0" err="1"/>
              <a:t>modèle</a:t>
            </a:r>
            <a:r>
              <a:rPr lang="de-CH" sz="1088" dirty="0"/>
              <a:t> </a:t>
            </a:r>
            <a:r>
              <a:rPr lang="de-CH" sz="1088" dirty="0" err="1"/>
              <a:t>structurel</a:t>
            </a:r>
            <a:endParaRPr lang="de-CH" sz="1088" dirty="0"/>
          </a:p>
          <a:p>
            <a:pPr algn="ctr"/>
            <a:r>
              <a:rPr lang="de-CH" sz="1088" dirty="0" err="1"/>
              <a:t>modèle</a:t>
            </a:r>
            <a:r>
              <a:rPr lang="de-CH" sz="1088" dirty="0"/>
              <a:t> </a:t>
            </a:r>
            <a:r>
              <a:rPr lang="de-CH" sz="1088" dirty="0" err="1"/>
              <a:t>statique</a:t>
            </a:r>
            <a:endParaRPr lang="de-CH" sz="1088" dirty="0"/>
          </a:p>
          <a:p>
            <a:pPr algn="ctr"/>
            <a:r>
              <a:rPr lang="de-CH" sz="1088" dirty="0"/>
              <a:t>…</a:t>
            </a:r>
          </a:p>
        </p:txBody>
      </p:sp>
      <p:sp>
        <p:nvSpPr>
          <p:cNvPr id="24" name="Rechteck 34"/>
          <p:cNvSpPr/>
          <p:nvPr/>
        </p:nvSpPr>
        <p:spPr>
          <a:xfrm>
            <a:off x="1926467" y="3861755"/>
            <a:ext cx="1529381" cy="92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1088" dirty="0"/>
              <a:t>modèle de façade</a:t>
            </a:r>
          </a:p>
          <a:p>
            <a:pPr algn="ctr"/>
            <a:r>
              <a:rPr lang="fr-CH" sz="1088" dirty="0"/>
              <a:t>gros œuvre</a:t>
            </a:r>
          </a:p>
          <a:p>
            <a:pPr algn="ctr"/>
            <a:r>
              <a:rPr lang="fr-CH" sz="1088" dirty="0"/>
              <a:t>région avoisinante</a:t>
            </a:r>
          </a:p>
          <a:p>
            <a:pPr algn="ctr"/>
            <a:r>
              <a:rPr lang="fr-CH" sz="1088" dirty="0"/>
              <a:t>soutènement </a:t>
            </a:r>
          </a:p>
          <a:p>
            <a:pPr algn="ctr"/>
            <a:r>
              <a:rPr lang="de-CH" sz="1088" dirty="0"/>
              <a:t>…</a:t>
            </a:r>
          </a:p>
        </p:txBody>
      </p:sp>
      <p:sp>
        <p:nvSpPr>
          <p:cNvPr id="25" name="Rechteck 35"/>
          <p:cNvSpPr/>
          <p:nvPr/>
        </p:nvSpPr>
        <p:spPr>
          <a:xfrm>
            <a:off x="6636834" y="3861232"/>
            <a:ext cx="1647738" cy="76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1088" dirty="0"/>
              <a:t>modèle de chauffage</a:t>
            </a:r>
          </a:p>
          <a:p>
            <a:pPr algn="ctr"/>
            <a:r>
              <a:rPr lang="fr-CH" sz="1088" dirty="0"/>
              <a:t>modèle de ventilation</a:t>
            </a:r>
          </a:p>
          <a:p>
            <a:pPr algn="ctr"/>
            <a:r>
              <a:rPr lang="fr-CH" sz="1088" dirty="0"/>
              <a:t>modèle sanitaire</a:t>
            </a:r>
          </a:p>
          <a:p>
            <a:pPr algn="ctr"/>
            <a:r>
              <a:rPr lang="fr-CH" sz="1088" dirty="0"/>
              <a:t>modèle électrique</a:t>
            </a:r>
            <a:r>
              <a:rPr lang="de-CH" sz="1088" dirty="0"/>
              <a:t>…</a:t>
            </a:r>
          </a:p>
        </p:txBody>
      </p:sp>
      <p:sp>
        <p:nvSpPr>
          <p:cNvPr id="26" name="Rechteck 36"/>
          <p:cNvSpPr/>
          <p:nvPr/>
        </p:nvSpPr>
        <p:spPr>
          <a:xfrm>
            <a:off x="947450" y="3861232"/>
            <a:ext cx="879758" cy="259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CH" sz="1088" dirty="0" err="1"/>
              <a:t>Exemple</a:t>
            </a:r>
            <a:r>
              <a:rPr lang="de-CH" sz="1088" dirty="0"/>
              <a:t>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17" y="2638129"/>
            <a:ext cx="1314413" cy="3943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25" y="2623128"/>
            <a:ext cx="1444846" cy="43633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67" y="2746276"/>
            <a:ext cx="1280835" cy="2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4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265532" y="204493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Motivations</a:t>
            </a:r>
            <a:endParaRPr lang="en" sz="3600" dirty="0">
              <a:solidFill>
                <a:schemeClr val="dk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56" y="1027054"/>
            <a:ext cx="5730708" cy="3674156"/>
          </a:xfrm>
          <a:prstGeom prst="rect">
            <a:avLst/>
          </a:prstGeom>
        </p:spPr>
      </p:pic>
      <p:sp>
        <p:nvSpPr>
          <p:cNvPr id="31" name="Title 4"/>
          <p:cNvSpPr txBox="1">
            <a:spLocks/>
          </p:cNvSpPr>
          <p:nvPr/>
        </p:nvSpPr>
        <p:spPr>
          <a:xfrm>
            <a:off x="5757652" y="540251"/>
            <a:ext cx="7878826" cy="24621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1360" b="1" i="0" u="none" strike="noStrike" cap="none" baseline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CH" dirty="0" err="1"/>
              <a:t>AutoDesk</a:t>
            </a:r>
            <a:r>
              <a:rPr lang="fr-CH" dirty="0"/>
              <a:t> BIM 360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335295" y="3257476"/>
            <a:ext cx="979608" cy="9306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docs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Stockage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Viewer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 err="1">
                <a:solidFill>
                  <a:schemeClr val="tx1"/>
                </a:solidFill>
              </a:rPr>
              <a:t>Versionning</a:t>
            </a:r>
            <a:endParaRPr lang="fr-CH" sz="952" dirty="0">
              <a:solidFill>
                <a:schemeClr val="tx1"/>
              </a:solidFill>
            </a:endParaRP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Annotation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CH" sz="952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 bwMode="auto">
          <a:xfrm flipH="1" flipV="1">
            <a:off x="4767922" y="2816652"/>
            <a:ext cx="1567373" cy="9061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457646" y="1641123"/>
            <a:ext cx="1224510" cy="58501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DESIGN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REVIT en live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>
                <a:solidFill>
                  <a:schemeClr val="tx1"/>
                </a:solidFill>
              </a:rPr>
              <a:t>Droit d’accès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1682156" y="1690103"/>
            <a:ext cx="2057177" cy="146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/>
          <p:cNvSpPr/>
          <p:nvPr/>
        </p:nvSpPr>
        <p:spPr bwMode="auto">
          <a:xfrm>
            <a:off x="6788059" y="1518671"/>
            <a:ext cx="1677089" cy="80817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GLUE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Analyse données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 err="1"/>
              <a:t>Navisworks</a:t>
            </a:r>
            <a:r>
              <a:rPr lang="fr-CH" sz="952" dirty="0"/>
              <a:t> «lights»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Synthèse des données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Clash </a:t>
            </a:r>
            <a:r>
              <a:rPr lang="fr-CH" sz="952" dirty="0" err="1"/>
              <a:t>detections</a:t>
            </a:r>
            <a:endParaRPr lang="fr-CH" sz="952" dirty="0"/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CH" sz="952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5551608" y="1690103"/>
            <a:ext cx="1224510" cy="4038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457646" y="3600339"/>
            <a:ext cx="1396736" cy="53878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BUILD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Exploitation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>
                <a:solidFill>
                  <a:schemeClr val="tx1"/>
                </a:solidFill>
              </a:rPr>
              <a:t>Gestion du chantier</a:t>
            </a:r>
          </a:p>
        </p:txBody>
      </p:sp>
      <p:cxnSp>
        <p:nvCxnSpPr>
          <p:cNvPr id="39" name="Straight Arrow Connector 38"/>
          <p:cNvCxnSpPr>
            <a:stCxn id="38" idx="3"/>
          </p:cNvCxnSpPr>
          <p:nvPr/>
        </p:nvCxnSpPr>
        <p:spPr bwMode="auto">
          <a:xfrm flipV="1">
            <a:off x="1854382" y="3061554"/>
            <a:ext cx="1493108" cy="808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347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erade Verbindung mit Pfeil 85"/>
          <p:cNvCxnSpPr/>
          <p:nvPr/>
        </p:nvCxnSpPr>
        <p:spPr bwMode="auto">
          <a:xfrm>
            <a:off x="4167430" y="2453019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Gerade Verbindung mit Pfeil 86"/>
          <p:cNvCxnSpPr/>
          <p:nvPr/>
        </p:nvCxnSpPr>
        <p:spPr bwMode="auto">
          <a:xfrm>
            <a:off x="2876392" y="2443630"/>
            <a:ext cx="0" cy="15934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Ellipse 87"/>
          <p:cNvSpPr/>
          <p:nvPr/>
        </p:nvSpPr>
        <p:spPr bwMode="auto">
          <a:xfrm>
            <a:off x="2802922" y="4169197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3439667" y="3717574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6" name="Ellipse 95"/>
          <p:cNvSpPr/>
          <p:nvPr/>
        </p:nvSpPr>
        <p:spPr bwMode="auto">
          <a:xfrm>
            <a:off x="4112434" y="3717574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4639687" y="4170041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98" name="Gruppieren 97"/>
          <p:cNvGrpSpPr/>
          <p:nvPr/>
        </p:nvGrpSpPr>
        <p:grpSpPr>
          <a:xfrm>
            <a:off x="4822545" y="4106214"/>
            <a:ext cx="185811" cy="213619"/>
            <a:chOff x="1286935" y="3826621"/>
            <a:chExt cx="273168" cy="314050"/>
          </a:xfrm>
        </p:grpSpPr>
        <p:sp>
          <p:nvSpPr>
            <p:cNvPr id="99" name="Flussdiagramm: Lochstreifen 98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00" name="Gerader Verbinder 99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r Verbinder 100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r Verbinder 101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r Verbinder 102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Gruppieren 103"/>
          <p:cNvGrpSpPr/>
          <p:nvPr/>
        </p:nvGrpSpPr>
        <p:grpSpPr>
          <a:xfrm>
            <a:off x="3008009" y="4121780"/>
            <a:ext cx="185811" cy="213619"/>
            <a:chOff x="1286935" y="3826621"/>
            <a:chExt cx="273168" cy="314050"/>
          </a:xfrm>
        </p:grpSpPr>
        <p:sp>
          <p:nvSpPr>
            <p:cNvPr id="105" name="Flussdiagramm: Lochstreifen 104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06" name="Gerader Verbinder 105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r Verbinder 146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r Verbinder 148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r Verbinder 149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1" name="Gruppieren 150"/>
          <p:cNvGrpSpPr/>
          <p:nvPr/>
        </p:nvGrpSpPr>
        <p:grpSpPr>
          <a:xfrm>
            <a:off x="4325981" y="3650896"/>
            <a:ext cx="185811" cy="213619"/>
            <a:chOff x="1286935" y="3826621"/>
            <a:chExt cx="273168" cy="314050"/>
          </a:xfrm>
        </p:grpSpPr>
        <p:sp>
          <p:nvSpPr>
            <p:cNvPr id="152" name="Flussdiagramm: Lochstreifen 151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53" name="Gerader Verbinder 152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Gerader Verbinder 153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5" name="Gerader Verbinder 154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" name="Gerader Verbinder 155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7" name="Gruppieren 156"/>
          <p:cNvGrpSpPr/>
          <p:nvPr/>
        </p:nvGrpSpPr>
        <p:grpSpPr>
          <a:xfrm>
            <a:off x="3640190" y="3651890"/>
            <a:ext cx="185811" cy="213619"/>
            <a:chOff x="1286935" y="3826621"/>
            <a:chExt cx="273168" cy="314050"/>
          </a:xfrm>
        </p:grpSpPr>
        <p:sp>
          <p:nvSpPr>
            <p:cNvPr id="158" name="Flussdiagramm: Lochstreifen 157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59" name="Gerader Verbinder 158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Gerader Verbinder 159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1" name="Gerader Verbinder 160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" name="Gerader Verbinder 161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63" name="Gerade Verbindung mit Pfeil 162"/>
          <p:cNvCxnSpPr/>
          <p:nvPr/>
        </p:nvCxnSpPr>
        <p:spPr bwMode="auto">
          <a:xfrm>
            <a:off x="3481705" y="2455802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Gerade Verbindung mit Pfeil 163"/>
          <p:cNvCxnSpPr/>
          <p:nvPr/>
        </p:nvCxnSpPr>
        <p:spPr bwMode="auto">
          <a:xfrm>
            <a:off x="4706215" y="2443630"/>
            <a:ext cx="0" cy="15934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Gerade Verbindung mit Pfeil 144"/>
          <p:cNvCxnSpPr/>
          <p:nvPr/>
        </p:nvCxnSpPr>
        <p:spPr bwMode="auto">
          <a:xfrm>
            <a:off x="5440921" y="2437804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Gerade Verbindung mit Pfeil 145"/>
          <p:cNvCxnSpPr/>
          <p:nvPr/>
        </p:nvCxnSpPr>
        <p:spPr bwMode="auto">
          <a:xfrm>
            <a:off x="6233988" y="2470909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Gerade Verbindung mit Pfeil 147"/>
          <p:cNvCxnSpPr/>
          <p:nvPr/>
        </p:nvCxnSpPr>
        <p:spPr bwMode="auto">
          <a:xfrm>
            <a:off x="6973815" y="2470909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Ellipse 71"/>
          <p:cNvSpPr/>
          <p:nvPr/>
        </p:nvSpPr>
        <p:spPr bwMode="auto">
          <a:xfrm>
            <a:off x="5380410" y="3739443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3" name="Ellipse 72"/>
          <p:cNvSpPr/>
          <p:nvPr/>
        </p:nvSpPr>
        <p:spPr bwMode="auto">
          <a:xfrm>
            <a:off x="6160518" y="3734206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4" name="Ellipse 73"/>
          <p:cNvSpPr/>
          <p:nvPr/>
        </p:nvSpPr>
        <p:spPr bwMode="auto">
          <a:xfrm>
            <a:off x="6900344" y="3736456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89" name="Gruppieren 88"/>
          <p:cNvGrpSpPr/>
          <p:nvPr/>
        </p:nvGrpSpPr>
        <p:grpSpPr>
          <a:xfrm>
            <a:off x="5576166" y="3668208"/>
            <a:ext cx="185811" cy="213619"/>
            <a:chOff x="1286935" y="3826621"/>
            <a:chExt cx="273168" cy="314050"/>
          </a:xfrm>
        </p:grpSpPr>
        <p:sp>
          <p:nvSpPr>
            <p:cNvPr id="90" name="Flussdiagramm: Lochstreifen 89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91" name="Gerader Verbinder 90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r Verbinder 91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r Verbinder 92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r Verbinder 93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uppieren 109"/>
          <p:cNvGrpSpPr/>
          <p:nvPr/>
        </p:nvGrpSpPr>
        <p:grpSpPr>
          <a:xfrm>
            <a:off x="6380821" y="3666631"/>
            <a:ext cx="185811" cy="213619"/>
            <a:chOff x="1286935" y="3826621"/>
            <a:chExt cx="273168" cy="314050"/>
          </a:xfrm>
        </p:grpSpPr>
        <p:sp>
          <p:nvSpPr>
            <p:cNvPr id="111" name="Flussdiagramm: Lochstreifen 110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12" name="Gerader Verbinder 111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r Verbinder 112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r Verbinder 113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r Verbinder 114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6" name="Gruppieren 115"/>
          <p:cNvGrpSpPr/>
          <p:nvPr/>
        </p:nvGrpSpPr>
        <p:grpSpPr>
          <a:xfrm>
            <a:off x="7120950" y="3672765"/>
            <a:ext cx="185811" cy="213619"/>
            <a:chOff x="1286935" y="3826621"/>
            <a:chExt cx="273168" cy="314050"/>
          </a:xfrm>
        </p:grpSpPr>
        <p:sp>
          <p:nvSpPr>
            <p:cNvPr id="117" name="Flussdiagramm: Lochstreifen 116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18" name="Gerader Verbinder 117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r Verbinder 118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r Verbinder 121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r Verbinder 123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6" name="Pfeil nach rechts 55"/>
          <p:cNvSpPr/>
          <p:nvPr/>
        </p:nvSpPr>
        <p:spPr bwMode="auto">
          <a:xfrm>
            <a:off x="5160501" y="2795750"/>
            <a:ext cx="2184801" cy="30130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/>
            <a:endParaRPr lang="de-CH" sz="952"/>
          </a:p>
        </p:txBody>
      </p:sp>
      <p:sp>
        <p:nvSpPr>
          <p:cNvPr id="52" name="Pfeil nach rechts 51"/>
          <p:cNvSpPr/>
          <p:nvPr/>
        </p:nvSpPr>
        <p:spPr bwMode="auto">
          <a:xfrm>
            <a:off x="1238392" y="2774869"/>
            <a:ext cx="1218494" cy="30130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198720" y="2820305"/>
            <a:ext cx="1161925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Process</a:t>
            </a:r>
            <a:r>
              <a:rPr lang="de-CH" sz="952" dirty="0"/>
              <a:t> </a:t>
            </a:r>
            <a:r>
              <a:rPr lang="de-CH" sz="952" dirty="0" err="1"/>
              <a:t>mandant</a:t>
            </a:r>
            <a:endParaRPr lang="de-CH" sz="952" dirty="0"/>
          </a:p>
        </p:txBody>
      </p:sp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sz="3600" dirty="0" err="1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Motivations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885288" y="4415862"/>
            <a:ext cx="2031550" cy="19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34526" lvl="1">
              <a:spcBef>
                <a:spcPct val="30000"/>
              </a:spcBef>
            </a:pPr>
            <a:r>
              <a:rPr lang="de-CH" sz="675" dirty="0">
                <a:cs typeface="Times New Roman" pitchFamily="18" charset="0"/>
              </a:rPr>
              <a:t>Source: FHNW </a:t>
            </a:r>
            <a:r>
              <a:rPr lang="de-CH" sz="675" dirty="0" err="1">
                <a:cs typeface="Times New Roman" pitchFamily="18" charset="0"/>
              </a:rPr>
              <a:t>selon</a:t>
            </a:r>
            <a:r>
              <a:rPr lang="de-CH" sz="675" dirty="0">
                <a:cs typeface="Times New Roman" pitchFamily="18" charset="0"/>
              </a:rPr>
              <a:t> </a:t>
            </a:r>
            <a:r>
              <a:rPr lang="de-CH" sz="675" dirty="0"/>
              <a:t>SIA 2051</a:t>
            </a:r>
            <a:endParaRPr lang="de-CH" sz="675" dirty="0">
              <a:cs typeface="Times New Roman" pitchFamily="18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234096" y="1710391"/>
            <a:ext cx="1224510" cy="8816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533530" y="1715967"/>
            <a:ext cx="2449020" cy="8816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080511" y="1715967"/>
            <a:ext cx="2302079" cy="8816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283076" y="2391521"/>
            <a:ext cx="1077569" cy="151537"/>
          </a:xfrm>
          <a:prstGeom prst="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Freihandform 7"/>
          <p:cNvSpPr/>
          <p:nvPr/>
        </p:nvSpPr>
        <p:spPr bwMode="auto">
          <a:xfrm>
            <a:off x="2551077" y="1855134"/>
            <a:ext cx="2387504" cy="699473"/>
          </a:xfrm>
          <a:custGeom>
            <a:avLst/>
            <a:gdLst>
              <a:gd name="connsiteX0" fmla="*/ 0 w 3509962"/>
              <a:gd name="connsiteY0" fmla="*/ 962025 h 962025"/>
              <a:gd name="connsiteX1" fmla="*/ 3509962 w 3509962"/>
              <a:gd name="connsiteY1" fmla="*/ 962025 h 962025"/>
              <a:gd name="connsiteX2" fmla="*/ 3509962 w 3509962"/>
              <a:gd name="connsiteY2" fmla="*/ 4762 h 962025"/>
              <a:gd name="connsiteX3" fmla="*/ 3348037 w 3509962"/>
              <a:gd name="connsiteY3" fmla="*/ 0 h 962025"/>
              <a:gd name="connsiteX4" fmla="*/ 3005137 w 3509962"/>
              <a:gd name="connsiteY4" fmla="*/ 33337 h 962025"/>
              <a:gd name="connsiteX5" fmla="*/ 2624137 w 3509962"/>
              <a:gd name="connsiteY5" fmla="*/ 85725 h 962025"/>
              <a:gd name="connsiteX6" fmla="*/ 2305050 w 3509962"/>
              <a:gd name="connsiteY6" fmla="*/ 180975 h 962025"/>
              <a:gd name="connsiteX7" fmla="*/ 2033587 w 3509962"/>
              <a:gd name="connsiteY7" fmla="*/ 280987 h 962025"/>
              <a:gd name="connsiteX8" fmla="*/ 1671637 w 3509962"/>
              <a:gd name="connsiteY8" fmla="*/ 471487 h 962025"/>
              <a:gd name="connsiteX9" fmla="*/ 1452562 w 3509962"/>
              <a:gd name="connsiteY9" fmla="*/ 561975 h 962025"/>
              <a:gd name="connsiteX10" fmla="*/ 1266825 w 3509962"/>
              <a:gd name="connsiteY10" fmla="*/ 628650 h 962025"/>
              <a:gd name="connsiteX11" fmla="*/ 862012 w 3509962"/>
              <a:gd name="connsiteY11" fmla="*/ 685800 h 962025"/>
              <a:gd name="connsiteX12" fmla="*/ 323850 w 3509962"/>
              <a:gd name="connsiteY12" fmla="*/ 733425 h 962025"/>
              <a:gd name="connsiteX13" fmla="*/ 4762 w 3509962"/>
              <a:gd name="connsiteY13" fmla="*/ 747712 h 962025"/>
              <a:gd name="connsiteX14" fmla="*/ 0 w 3509962"/>
              <a:gd name="connsiteY14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9962" h="962025">
                <a:moveTo>
                  <a:pt x="0" y="962025"/>
                </a:moveTo>
                <a:lnTo>
                  <a:pt x="3509962" y="962025"/>
                </a:lnTo>
                <a:lnTo>
                  <a:pt x="3509962" y="4762"/>
                </a:lnTo>
                <a:lnTo>
                  <a:pt x="3348037" y="0"/>
                </a:lnTo>
                <a:lnTo>
                  <a:pt x="3005137" y="33337"/>
                </a:lnTo>
                <a:lnTo>
                  <a:pt x="2624137" y="85725"/>
                </a:lnTo>
                <a:lnTo>
                  <a:pt x="2305050" y="180975"/>
                </a:lnTo>
                <a:lnTo>
                  <a:pt x="2033587" y="280987"/>
                </a:lnTo>
                <a:lnTo>
                  <a:pt x="1671637" y="471487"/>
                </a:lnTo>
                <a:lnTo>
                  <a:pt x="1452562" y="561975"/>
                </a:lnTo>
                <a:lnTo>
                  <a:pt x="1266825" y="628650"/>
                </a:lnTo>
                <a:lnTo>
                  <a:pt x="862012" y="685800"/>
                </a:lnTo>
                <a:lnTo>
                  <a:pt x="323850" y="733425"/>
                </a:lnTo>
                <a:lnTo>
                  <a:pt x="4762" y="747712"/>
                </a:lnTo>
                <a:lnTo>
                  <a:pt x="0" y="962025"/>
                </a:lnTo>
                <a:close/>
              </a:path>
            </a:pathLst>
          </a:custGeom>
          <a:solidFill>
            <a:srgbClr val="0070C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/>
            <a:endParaRPr lang="de-CH" sz="952"/>
          </a:p>
        </p:txBody>
      </p:sp>
      <p:sp>
        <p:nvSpPr>
          <p:cNvPr id="9" name="Freihandform 8"/>
          <p:cNvSpPr/>
          <p:nvPr/>
        </p:nvSpPr>
        <p:spPr bwMode="auto">
          <a:xfrm>
            <a:off x="5129491" y="1845159"/>
            <a:ext cx="2215811" cy="709448"/>
          </a:xfrm>
          <a:custGeom>
            <a:avLst/>
            <a:gdLst>
              <a:gd name="connsiteX0" fmla="*/ 14287 w 3257550"/>
              <a:gd name="connsiteY0" fmla="*/ 1042987 h 1042987"/>
              <a:gd name="connsiteX1" fmla="*/ 3257550 w 3257550"/>
              <a:gd name="connsiteY1" fmla="*/ 1042987 h 1042987"/>
              <a:gd name="connsiteX2" fmla="*/ 3252787 w 3257550"/>
              <a:gd name="connsiteY2" fmla="*/ 0 h 1042987"/>
              <a:gd name="connsiteX3" fmla="*/ 3014662 w 3257550"/>
              <a:gd name="connsiteY3" fmla="*/ 19050 h 1042987"/>
              <a:gd name="connsiteX4" fmla="*/ 2419350 w 3257550"/>
              <a:gd name="connsiteY4" fmla="*/ 57150 h 1042987"/>
              <a:gd name="connsiteX5" fmla="*/ 1885950 w 3257550"/>
              <a:gd name="connsiteY5" fmla="*/ 109537 h 1042987"/>
              <a:gd name="connsiteX6" fmla="*/ 1257300 w 3257550"/>
              <a:gd name="connsiteY6" fmla="*/ 209550 h 1042987"/>
              <a:gd name="connsiteX7" fmla="*/ 766762 w 3257550"/>
              <a:gd name="connsiteY7" fmla="*/ 285750 h 1042987"/>
              <a:gd name="connsiteX8" fmla="*/ 157162 w 3257550"/>
              <a:gd name="connsiteY8" fmla="*/ 404812 h 1042987"/>
              <a:gd name="connsiteX9" fmla="*/ 0 w 3257550"/>
              <a:gd name="connsiteY9" fmla="*/ 438150 h 1042987"/>
              <a:gd name="connsiteX10" fmla="*/ 14287 w 3257550"/>
              <a:gd name="connsiteY10" fmla="*/ 1042987 h 104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57550" h="1042987">
                <a:moveTo>
                  <a:pt x="14287" y="1042987"/>
                </a:moveTo>
                <a:lnTo>
                  <a:pt x="3257550" y="1042987"/>
                </a:lnTo>
                <a:cubicBezTo>
                  <a:pt x="3255962" y="695325"/>
                  <a:pt x="3254375" y="347662"/>
                  <a:pt x="3252787" y="0"/>
                </a:cubicBezTo>
                <a:lnTo>
                  <a:pt x="3014662" y="19050"/>
                </a:lnTo>
                <a:lnTo>
                  <a:pt x="2419350" y="57150"/>
                </a:lnTo>
                <a:lnTo>
                  <a:pt x="1885950" y="109537"/>
                </a:lnTo>
                <a:lnTo>
                  <a:pt x="1257300" y="209550"/>
                </a:lnTo>
                <a:lnTo>
                  <a:pt x="766762" y="285750"/>
                </a:lnTo>
                <a:lnTo>
                  <a:pt x="157162" y="404812"/>
                </a:lnTo>
                <a:lnTo>
                  <a:pt x="0" y="438150"/>
                </a:lnTo>
                <a:lnTo>
                  <a:pt x="14287" y="1042987"/>
                </a:lnTo>
                <a:close/>
              </a:path>
            </a:pathLst>
          </a:cu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" name="Richtungspfeil 13"/>
          <p:cNvSpPr/>
          <p:nvPr/>
        </p:nvSpPr>
        <p:spPr bwMode="auto">
          <a:xfrm>
            <a:off x="4835609" y="2216196"/>
            <a:ext cx="489804" cy="289430"/>
          </a:xfrm>
          <a:prstGeom prst="homePlat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6" name="Richtungspfeil 15"/>
          <p:cNvSpPr/>
          <p:nvPr/>
        </p:nvSpPr>
        <p:spPr bwMode="auto">
          <a:xfrm>
            <a:off x="2284671" y="2430582"/>
            <a:ext cx="342863" cy="84223"/>
          </a:xfrm>
          <a:prstGeom prst="homePlat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5995685" y="1969495"/>
            <a:ext cx="1325944" cy="53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952" dirty="0" err="1"/>
              <a:t>Modèle</a:t>
            </a:r>
            <a:r>
              <a:rPr lang="de-CH" sz="952" dirty="0"/>
              <a:t> </a:t>
            </a:r>
            <a:r>
              <a:rPr lang="de-CH" sz="952" dirty="0" err="1"/>
              <a:t>d’information</a:t>
            </a:r>
            <a:r>
              <a:rPr lang="de-CH" sz="952" dirty="0"/>
              <a:t> </a:t>
            </a:r>
            <a:r>
              <a:rPr lang="de-CH" sz="952" dirty="0" err="1"/>
              <a:t>pour</a:t>
            </a:r>
            <a:r>
              <a:rPr lang="de-CH" sz="952" dirty="0"/>
              <a:t> la </a:t>
            </a:r>
            <a:r>
              <a:rPr lang="de-CH" sz="952" dirty="0" err="1"/>
              <a:t>phase</a:t>
            </a:r>
            <a:r>
              <a:rPr lang="de-CH" sz="952" dirty="0"/>
              <a:t> </a:t>
            </a:r>
            <a:r>
              <a:rPr lang="de-CH" sz="952" dirty="0" err="1"/>
              <a:t>d’expoitation</a:t>
            </a:r>
            <a:endParaRPr lang="de-CH" sz="952" dirty="0"/>
          </a:p>
        </p:txBody>
      </p:sp>
      <p:sp>
        <p:nvSpPr>
          <p:cNvPr id="53" name="Pfeil nach rechts 52"/>
          <p:cNvSpPr/>
          <p:nvPr/>
        </p:nvSpPr>
        <p:spPr bwMode="auto">
          <a:xfrm>
            <a:off x="2529134" y="2790415"/>
            <a:ext cx="2453415" cy="30130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/>
            <a:endParaRPr lang="de-CH" sz="952"/>
          </a:p>
        </p:txBody>
      </p:sp>
      <p:sp>
        <p:nvSpPr>
          <p:cNvPr id="49" name="Textfeld 48"/>
          <p:cNvSpPr txBox="1"/>
          <p:nvPr/>
        </p:nvSpPr>
        <p:spPr>
          <a:xfrm>
            <a:off x="2660277" y="2841726"/>
            <a:ext cx="2283314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Process</a:t>
            </a:r>
            <a:r>
              <a:rPr lang="de-CH" sz="952" dirty="0"/>
              <a:t> </a:t>
            </a:r>
            <a:r>
              <a:rPr lang="de-CH" sz="952" dirty="0" err="1"/>
              <a:t>mandataire</a:t>
            </a:r>
            <a:endParaRPr lang="de-CH" sz="952" dirty="0"/>
          </a:p>
        </p:txBody>
      </p:sp>
      <p:sp>
        <p:nvSpPr>
          <p:cNvPr id="50" name="Textfeld 49"/>
          <p:cNvSpPr txBox="1"/>
          <p:nvPr/>
        </p:nvSpPr>
        <p:spPr>
          <a:xfrm>
            <a:off x="5120001" y="2836159"/>
            <a:ext cx="2262589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Process</a:t>
            </a:r>
            <a:r>
              <a:rPr lang="de-CH" sz="952" dirty="0"/>
              <a:t> </a:t>
            </a:r>
            <a:r>
              <a:rPr lang="de-CH" sz="952" dirty="0" err="1"/>
              <a:t>gestionaire</a:t>
            </a:r>
            <a:endParaRPr lang="de-CH" sz="952" dirty="0"/>
          </a:p>
        </p:txBody>
      </p:sp>
      <p:sp>
        <p:nvSpPr>
          <p:cNvPr id="46" name="Textfeld 45"/>
          <p:cNvSpPr txBox="1"/>
          <p:nvPr/>
        </p:nvSpPr>
        <p:spPr>
          <a:xfrm>
            <a:off x="3572751" y="1917028"/>
            <a:ext cx="1313126" cy="53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952" dirty="0" err="1"/>
              <a:t>Modèle</a:t>
            </a:r>
            <a:r>
              <a:rPr lang="de-CH" sz="952" dirty="0"/>
              <a:t> </a:t>
            </a:r>
          </a:p>
          <a:p>
            <a:pPr algn="r"/>
            <a:r>
              <a:rPr lang="de-CH" sz="952" dirty="0" err="1"/>
              <a:t>d’information</a:t>
            </a:r>
            <a:r>
              <a:rPr lang="de-CH" sz="952" dirty="0"/>
              <a:t> </a:t>
            </a:r>
            <a:r>
              <a:rPr lang="de-CH" sz="952" dirty="0" err="1"/>
              <a:t>pour</a:t>
            </a:r>
            <a:endParaRPr lang="de-CH" sz="952" dirty="0"/>
          </a:p>
          <a:p>
            <a:pPr algn="r"/>
            <a:r>
              <a:rPr lang="de-CH" sz="952" dirty="0"/>
              <a:t> la </a:t>
            </a:r>
            <a:r>
              <a:rPr lang="de-CH" sz="952" dirty="0" err="1"/>
              <a:t>phase</a:t>
            </a:r>
            <a:r>
              <a:rPr lang="de-CH" sz="952" dirty="0"/>
              <a:t> </a:t>
            </a:r>
            <a:r>
              <a:rPr lang="de-CH" sz="952" dirty="0" err="1"/>
              <a:t>projet</a:t>
            </a:r>
            <a:endParaRPr lang="de-CH" sz="952" dirty="0"/>
          </a:p>
        </p:txBody>
      </p:sp>
      <p:sp>
        <p:nvSpPr>
          <p:cNvPr id="51" name="Textfeld 50"/>
          <p:cNvSpPr txBox="1"/>
          <p:nvPr/>
        </p:nvSpPr>
        <p:spPr>
          <a:xfrm>
            <a:off x="1257632" y="1937661"/>
            <a:ext cx="1147117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Modèle</a:t>
            </a:r>
            <a:r>
              <a:rPr lang="de-CH" sz="952" dirty="0"/>
              <a:t> de</a:t>
            </a:r>
          </a:p>
          <a:p>
            <a:pPr algn="l"/>
            <a:r>
              <a:rPr lang="de-CH" sz="952" dirty="0" err="1"/>
              <a:t>base</a:t>
            </a:r>
            <a:endParaRPr lang="de-CH" sz="952" dirty="0"/>
          </a:p>
        </p:txBody>
      </p:sp>
      <p:sp>
        <p:nvSpPr>
          <p:cNvPr id="3" name="Rechteck 2"/>
          <p:cNvSpPr/>
          <p:nvPr/>
        </p:nvSpPr>
        <p:spPr bwMode="auto">
          <a:xfrm>
            <a:off x="2016723" y="2214721"/>
            <a:ext cx="113828" cy="1469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120" name="Gruppieren 119"/>
          <p:cNvGrpSpPr/>
          <p:nvPr/>
        </p:nvGrpSpPr>
        <p:grpSpPr>
          <a:xfrm>
            <a:off x="2015334" y="2109354"/>
            <a:ext cx="192714" cy="254403"/>
            <a:chOff x="1342767" y="4701800"/>
            <a:chExt cx="283316" cy="374008"/>
          </a:xfrm>
        </p:grpSpPr>
        <p:sp>
          <p:nvSpPr>
            <p:cNvPr id="17" name="Gleichschenkliges Dreieck 16"/>
            <p:cNvSpPr/>
            <p:nvPr/>
          </p:nvSpPr>
          <p:spPr bwMode="auto">
            <a:xfrm>
              <a:off x="1342767" y="4786206"/>
              <a:ext cx="167343" cy="72008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27" name="Gerader Verbinder 26"/>
            <p:cNvCxnSpPr/>
            <p:nvPr/>
          </p:nvCxnSpPr>
          <p:spPr bwMode="auto">
            <a:xfrm flipV="1">
              <a:off x="1512106" y="4772298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r Verbinder 56"/>
            <p:cNvCxnSpPr/>
            <p:nvPr/>
          </p:nvCxnSpPr>
          <p:spPr bwMode="auto">
            <a:xfrm flipV="1">
              <a:off x="1518071" y="4991403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r Verbinder 57"/>
            <p:cNvCxnSpPr/>
            <p:nvPr/>
          </p:nvCxnSpPr>
          <p:spPr bwMode="auto">
            <a:xfrm flipV="1">
              <a:off x="1426935" y="4701800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r Verbinder 28"/>
            <p:cNvCxnSpPr/>
            <p:nvPr/>
          </p:nvCxnSpPr>
          <p:spPr bwMode="auto">
            <a:xfrm>
              <a:off x="1534947" y="4701800"/>
              <a:ext cx="83776" cy="689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r Verbinder 58"/>
            <p:cNvCxnSpPr/>
            <p:nvPr/>
          </p:nvCxnSpPr>
          <p:spPr bwMode="auto">
            <a:xfrm>
              <a:off x="1618723" y="4772297"/>
              <a:ext cx="0" cy="2191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0" name="Textfeld 59"/>
          <p:cNvSpPr txBox="1"/>
          <p:nvPr/>
        </p:nvSpPr>
        <p:spPr>
          <a:xfrm>
            <a:off x="1195684" y="1441177"/>
            <a:ext cx="1419948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/>
              <a:t>A  </a:t>
            </a:r>
            <a:r>
              <a:rPr lang="de-CH" sz="952" dirty="0" err="1"/>
              <a:t>Travail</a:t>
            </a:r>
            <a:r>
              <a:rPr lang="de-CH" sz="952" dirty="0"/>
              <a:t> </a:t>
            </a:r>
            <a:r>
              <a:rPr lang="de-CH" sz="952" dirty="0" err="1"/>
              <a:t>préparatoire</a:t>
            </a:r>
            <a:endParaRPr lang="de-CH" sz="952" dirty="0"/>
          </a:p>
        </p:txBody>
      </p:sp>
      <p:sp>
        <p:nvSpPr>
          <p:cNvPr id="61" name="Textfeld 60"/>
          <p:cNvSpPr txBox="1"/>
          <p:nvPr/>
        </p:nvSpPr>
        <p:spPr>
          <a:xfrm>
            <a:off x="2502097" y="1419668"/>
            <a:ext cx="1776551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/>
              <a:t>B </a:t>
            </a:r>
            <a:r>
              <a:rPr lang="de-CH" sz="952" dirty="0" err="1"/>
              <a:t>Projet</a:t>
            </a:r>
            <a:r>
              <a:rPr lang="de-CH" sz="952" dirty="0"/>
              <a:t> &amp; </a:t>
            </a:r>
            <a:r>
              <a:rPr lang="de-CH" sz="952" dirty="0" err="1"/>
              <a:t>réalisation</a:t>
            </a:r>
            <a:endParaRPr lang="de-CH" sz="952" dirty="0"/>
          </a:p>
        </p:txBody>
      </p:sp>
      <p:sp>
        <p:nvSpPr>
          <p:cNvPr id="62" name="Textfeld 61"/>
          <p:cNvSpPr txBox="1"/>
          <p:nvPr/>
        </p:nvSpPr>
        <p:spPr>
          <a:xfrm>
            <a:off x="5033229" y="1419310"/>
            <a:ext cx="1954207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/>
              <a:t>C </a:t>
            </a:r>
            <a:r>
              <a:rPr lang="de-CH" sz="952" dirty="0" err="1"/>
              <a:t>Exploitation</a:t>
            </a:r>
            <a:endParaRPr lang="de-CH" sz="952" dirty="0"/>
          </a:p>
        </p:txBody>
      </p:sp>
      <p:sp>
        <p:nvSpPr>
          <p:cNvPr id="121" name="Rechteck 120"/>
          <p:cNvSpPr/>
          <p:nvPr/>
        </p:nvSpPr>
        <p:spPr bwMode="auto">
          <a:xfrm>
            <a:off x="5560620" y="2275785"/>
            <a:ext cx="113828" cy="14694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3" name="Gleichschenkliges Dreieck 122"/>
          <p:cNvSpPr/>
          <p:nvPr/>
        </p:nvSpPr>
        <p:spPr bwMode="auto">
          <a:xfrm>
            <a:off x="5559232" y="2227832"/>
            <a:ext cx="113828" cy="4898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9" name="Rechteck 128"/>
          <p:cNvSpPr/>
          <p:nvPr/>
        </p:nvSpPr>
        <p:spPr bwMode="auto">
          <a:xfrm>
            <a:off x="3644211" y="2356233"/>
            <a:ext cx="113828" cy="1469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130" name="Gruppieren 129"/>
          <p:cNvGrpSpPr/>
          <p:nvPr/>
        </p:nvGrpSpPr>
        <p:grpSpPr>
          <a:xfrm>
            <a:off x="3642823" y="2250867"/>
            <a:ext cx="192714" cy="254403"/>
            <a:chOff x="1342767" y="4701800"/>
            <a:chExt cx="283316" cy="374008"/>
          </a:xfrm>
        </p:grpSpPr>
        <p:sp>
          <p:nvSpPr>
            <p:cNvPr id="131" name="Gleichschenkliges Dreieck 130"/>
            <p:cNvSpPr/>
            <p:nvPr/>
          </p:nvSpPr>
          <p:spPr bwMode="auto">
            <a:xfrm>
              <a:off x="1342767" y="4786206"/>
              <a:ext cx="167343" cy="72008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32" name="Gerader Verbinder 131"/>
            <p:cNvCxnSpPr/>
            <p:nvPr/>
          </p:nvCxnSpPr>
          <p:spPr bwMode="auto">
            <a:xfrm flipV="1">
              <a:off x="1512106" y="4772298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r Verbinder 132"/>
            <p:cNvCxnSpPr/>
            <p:nvPr/>
          </p:nvCxnSpPr>
          <p:spPr bwMode="auto">
            <a:xfrm flipV="1">
              <a:off x="1518071" y="4991403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r Verbinder 133"/>
            <p:cNvCxnSpPr/>
            <p:nvPr/>
          </p:nvCxnSpPr>
          <p:spPr bwMode="auto">
            <a:xfrm flipV="1">
              <a:off x="1426935" y="4701800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r Verbinder 134"/>
            <p:cNvCxnSpPr/>
            <p:nvPr/>
          </p:nvCxnSpPr>
          <p:spPr bwMode="auto">
            <a:xfrm>
              <a:off x="1534947" y="4701800"/>
              <a:ext cx="83776" cy="689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r Verbinder 135"/>
            <p:cNvCxnSpPr/>
            <p:nvPr/>
          </p:nvCxnSpPr>
          <p:spPr bwMode="auto">
            <a:xfrm>
              <a:off x="1618723" y="4772297"/>
              <a:ext cx="0" cy="2191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8" name="Parallelogramm 137"/>
          <p:cNvSpPr/>
          <p:nvPr/>
        </p:nvSpPr>
        <p:spPr bwMode="auto">
          <a:xfrm rot="16200000" flipV="1">
            <a:off x="5605873" y="2287106"/>
            <a:ext cx="202007" cy="69232"/>
          </a:xfrm>
          <a:prstGeom prst="parallelogram">
            <a:avLst>
              <a:gd name="adj" fmla="val 79249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0" name="Freihandform 139"/>
          <p:cNvSpPr/>
          <p:nvPr/>
        </p:nvSpPr>
        <p:spPr bwMode="auto">
          <a:xfrm>
            <a:off x="5616645" y="2174468"/>
            <a:ext cx="124721" cy="99614"/>
          </a:xfrm>
          <a:custGeom>
            <a:avLst/>
            <a:gdLst>
              <a:gd name="connsiteX0" fmla="*/ 0 w 183357"/>
              <a:gd name="connsiteY0" fmla="*/ 79772 h 146447"/>
              <a:gd name="connsiteX1" fmla="*/ 71438 w 183357"/>
              <a:gd name="connsiteY1" fmla="*/ 146447 h 146447"/>
              <a:gd name="connsiteX2" fmla="*/ 183357 w 183357"/>
              <a:gd name="connsiteY2" fmla="*/ 65484 h 146447"/>
              <a:gd name="connsiteX3" fmla="*/ 104775 w 183357"/>
              <a:gd name="connsiteY3" fmla="*/ 0 h 146447"/>
              <a:gd name="connsiteX4" fmla="*/ 0 w 183357"/>
              <a:gd name="connsiteY4" fmla="*/ 79772 h 14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57" h="146447">
                <a:moveTo>
                  <a:pt x="0" y="79772"/>
                </a:moveTo>
                <a:lnTo>
                  <a:pt x="71438" y="146447"/>
                </a:lnTo>
                <a:lnTo>
                  <a:pt x="183357" y="65484"/>
                </a:lnTo>
                <a:lnTo>
                  <a:pt x="104775" y="0"/>
                </a:lnTo>
                <a:lnTo>
                  <a:pt x="0" y="797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7" name="Richtungspfeil 106"/>
          <p:cNvSpPr/>
          <p:nvPr/>
        </p:nvSpPr>
        <p:spPr bwMode="auto">
          <a:xfrm>
            <a:off x="2291351" y="2432081"/>
            <a:ext cx="342863" cy="84223"/>
          </a:xfrm>
          <a:prstGeom prst="homePlat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16C7C5A1-F5E9-4FD0-AC60-D78AC45DD2DE}"/>
              </a:ext>
            </a:extLst>
          </p:cNvPr>
          <p:cNvSpPr/>
          <p:nvPr/>
        </p:nvSpPr>
        <p:spPr bwMode="auto">
          <a:xfrm>
            <a:off x="2288260" y="1980752"/>
            <a:ext cx="799232" cy="688177"/>
          </a:xfrm>
          <a:prstGeom prst="arc">
            <a:avLst>
              <a:gd name="adj1" fmla="val 12001419"/>
              <a:gd name="adj2" fmla="val 21556194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D4D328DD-287C-4580-B845-AA4727F67BEC}"/>
              </a:ext>
            </a:extLst>
          </p:cNvPr>
          <p:cNvSpPr/>
          <p:nvPr/>
        </p:nvSpPr>
        <p:spPr bwMode="auto">
          <a:xfrm>
            <a:off x="4680895" y="1884681"/>
            <a:ext cx="799232" cy="688177"/>
          </a:xfrm>
          <a:prstGeom prst="arc">
            <a:avLst>
              <a:gd name="adj1" fmla="val 15056115"/>
              <a:gd name="adj2" fmla="val 20061653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D9DB46D-9FA9-4F97-A6DC-7CC162FC7039}"/>
              </a:ext>
            </a:extLst>
          </p:cNvPr>
          <p:cNvCxnSpPr/>
          <p:nvPr/>
        </p:nvCxnSpPr>
        <p:spPr bwMode="auto">
          <a:xfrm>
            <a:off x="4278648" y="837047"/>
            <a:ext cx="0" cy="100811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DD67FE73-30F4-4C60-AFF5-A25086876D68}"/>
              </a:ext>
            </a:extLst>
          </p:cNvPr>
          <p:cNvSpPr/>
          <p:nvPr/>
        </p:nvSpPr>
        <p:spPr bwMode="auto">
          <a:xfrm>
            <a:off x="2404749" y="3429000"/>
            <a:ext cx="5120927" cy="97038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sz="3600" dirty="0" err="1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Motivations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787" y="1327354"/>
            <a:ext cx="79862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Que l’on soit dans un monde «propriétaire» (ex.                      ) ou bien plus ouvert (ex. IFC      ), des transfert de données doivent être effectués.</a:t>
            </a:r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Il faut donc un outil ETL (</a:t>
            </a:r>
            <a:r>
              <a:rPr lang="fr-CH" dirty="0" err="1"/>
              <a:t>extract</a:t>
            </a:r>
            <a:r>
              <a:rPr lang="fr-CH" dirty="0"/>
              <a:t>, </a:t>
            </a:r>
            <a:r>
              <a:rPr lang="fr-CH" dirty="0" err="1"/>
              <a:t>transform</a:t>
            </a:r>
            <a:r>
              <a:rPr lang="fr-CH" dirty="0"/>
              <a:t>, </a:t>
            </a:r>
            <a:r>
              <a:rPr lang="fr-CH" dirty="0" err="1"/>
              <a:t>load</a:t>
            </a:r>
            <a:r>
              <a:rPr lang="fr-CH" dirty="0"/>
              <a:t>) 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21" b="41899"/>
          <a:stretch/>
        </p:blipFill>
        <p:spPr>
          <a:xfrm>
            <a:off x="4741315" y="1415846"/>
            <a:ext cx="944188" cy="159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11" y="1381563"/>
            <a:ext cx="193324" cy="193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85" y="3504679"/>
            <a:ext cx="8268854" cy="8478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817" y="4146522"/>
            <a:ext cx="651449" cy="70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6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230" y="1494563"/>
            <a:ext cx="7878826" cy="37327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extract</a:t>
            </a:r>
            <a:r>
              <a:rPr lang="fr-CH" dirty="0"/>
              <a:t> </a:t>
            </a:r>
          </a:p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load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checking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interopability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transformation / (</a:t>
            </a:r>
            <a:r>
              <a:rPr lang="fr-CH" dirty="0" err="1"/>
              <a:t>geo</a:t>
            </a:r>
            <a:r>
              <a:rPr lang="fr-CH" dirty="0"/>
              <a:t>)</a:t>
            </a:r>
            <a:r>
              <a:rPr lang="fr-CH" dirty="0" err="1"/>
              <a:t>processing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</a:t>
            </a:r>
            <a:r>
              <a:rPr lang="fr-CH" dirty="0" err="1"/>
              <a:t>Process</a:t>
            </a:r>
            <a:r>
              <a:rPr lang="fr-CH" dirty="0"/>
              <a:t> automatisation / </a:t>
            </a:r>
            <a:r>
              <a:rPr lang="fr-CH" dirty="0" err="1"/>
              <a:t>scheduling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visualisation / publication</a:t>
            </a:r>
          </a:p>
          <a:p>
            <a:pPr>
              <a:spcAft>
                <a:spcPts val="600"/>
              </a:spcAft>
            </a:pPr>
            <a:endParaRPr lang="fr-CH" dirty="0"/>
          </a:p>
          <a:p>
            <a:pPr>
              <a:spcAft>
                <a:spcPts val="600"/>
              </a:spcAft>
            </a:pPr>
            <a:endParaRPr lang="fr-CH" dirty="0"/>
          </a:p>
        </p:txBody>
      </p:sp>
      <p:sp>
        <p:nvSpPr>
          <p:cNvPr id="4" name="Shape 92"/>
          <p:cNvSpPr txBox="1">
            <a:spLocks/>
          </p:cNvSpPr>
          <p:nvPr/>
        </p:nvSpPr>
        <p:spPr>
          <a:xfrm>
            <a:off x="352895" y="357902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 err="1">
                <a:solidFill>
                  <a:schemeClr val="dk1"/>
                </a:solidFill>
              </a:rPr>
              <a:t>Let’s</a:t>
            </a:r>
            <a:r>
              <a:rPr lang="fr-CH" sz="3600" dirty="0">
                <a:solidFill>
                  <a:schemeClr val="dk1"/>
                </a:solidFill>
              </a:rPr>
              <a:t> talk about data …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343400" y="1480150"/>
            <a:ext cx="335280" cy="2916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5"/>
          <p:cNvSpPr txBox="1"/>
          <p:nvPr/>
        </p:nvSpPr>
        <p:spPr>
          <a:xfrm>
            <a:off x="4969470" y="2289256"/>
            <a:ext cx="34213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 need a ETL tool !</a:t>
            </a:r>
          </a:p>
          <a:p>
            <a:endParaRPr lang="en-US" sz="2000" dirty="0"/>
          </a:p>
          <a:p>
            <a:r>
              <a:rPr lang="en-US" sz="2000" dirty="0"/>
              <a:t>Requirement : must be able to manage the spatial aspect of the data  </a:t>
            </a:r>
          </a:p>
        </p:txBody>
      </p:sp>
    </p:spTree>
    <p:extLst>
      <p:ext uri="{BB962C8B-B14F-4D97-AF65-F5344CB8AC3E}">
        <p14:creationId xmlns:p14="http://schemas.microsoft.com/office/powerpoint/2010/main" val="208900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41337-0415-4D5F-BD51-F2623BD78BD3}"/>
              </a:ext>
            </a:extLst>
          </p:cNvPr>
          <p:cNvSpPr/>
          <p:nvPr/>
        </p:nvSpPr>
        <p:spPr bwMode="auto">
          <a:xfrm>
            <a:off x="154125" y="463831"/>
            <a:ext cx="694346" cy="545508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1820F-0B9D-40CB-AA6A-AFE2AC53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1" y="1207442"/>
            <a:ext cx="527041" cy="708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FA13F-9E57-401E-B565-7BCF4E9A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90" y="1231226"/>
            <a:ext cx="518538" cy="6852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23A35E4-9490-4D5E-BF37-842CA0979A3C}"/>
              </a:ext>
            </a:extLst>
          </p:cNvPr>
          <p:cNvGrpSpPr/>
          <p:nvPr/>
        </p:nvGrpSpPr>
        <p:grpSpPr>
          <a:xfrm>
            <a:off x="1529294" y="1279564"/>
            <a:ext cx="556028" cy="617924"/>
            <a:chOff x="1568624" y="3140968"/>
            <a:chExt cx="1109084" cy="12961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03CD05-B1B1-4D38-B323-3DC60B6E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632" y="3140968"/>
              <a:ext cx="1037076" cy="125519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8C70F1-BC57-47D0-8734-DC9DD9C32255}"/>
                </a:ext>
              </a:extLst>
            </p:cNvPr>
            <p:cNvSpPr/>
            <p:nvPr/>
          </p:nvSpPr>
          <p:spPr bwMode="auto">
            <a:xfrm>
              <a:off x="1568624" y="4221088"/>
              <a:ext cx="11772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A3FB425-24EB-4B66-9539-EDEF62DD4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536" y="1279563"/>
            <a:ext cx="557502" cy="636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675126-9C7F-4A34-9EBB-7E0F61C5B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87" y="2201090"/>
            <a:ext cx="290379" cy="588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537D77-310A-4D77-8ADE-DA0C38ECB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111" y="3248583"/>
            <a:ext cx="475144" cy="6029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122A7-49B9-4651-8574-4615F06EB020}"/>
              </a:ext>
            </a:extLst>
          </p:cNvPr>
          <p:cNvGrpSpPr/>
          <p:nvPr/>
        </p:nvGrpSpPr>
        <p:grpSpPr>
          <a:xfrm>
            <a:off x="209112" y="3167558"/>
            <a:ext cx="686955" cy="727144"/>
            <a:chOff x="2774437" y="2401396"/>
            <a:chExt cx="522379" cy="5529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9B6F22-D0AD-4BC9-BA71-8FB765DC1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4437" y="2401396"/>
              <a:ext cx="481753" cy="55294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A9DB2D-50C0-45FB-AFBF-24408EC5A81A}"/>
                </a:ext>
              </a:extLst>
            </p:cNvPr>
            <p:cNvSpPr/>
            <p:nvPr/>
          </p:nvSpPr>
          <p:spPr bwMode="auto">
            <a:xfrm>
              <a:off x="3231952" y="2492896"/>
              <a:ext cx="64864" cy="2363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A74A9-45D4-4959-A9AA-BEE8825D7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972" y="3147078"/>
            <a:ext cx="468763" cy="6836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8D8DDAE-CEDD-4586-9ACA-DAE06C02EBC8}"/>
              </a:ext>
            </a:extLst>
          </p:cNvPr>
          <p:cNvGrpSpPr/>
          <p:nvPr/>
        </p:nvGrpSpPr>
        <p:grpSpPr>
          <a:xfrm>
            <a:off x="1593584" y="2212109"/>
            <a:ext cx="508774" cy="623273"/>
            <a:chOff x="3454949" y="2619248"/>
            <a:chExt cx="921987" cy="10823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DCAB041-753B-4FF0-9E81-160F67514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54949" y="2619248"/>
              <a:ext cx="907298" cy="108239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539954-6FA7-41FD-8EA4-479D66DED144}"/>
                </a:ext>
              </a:extLst>
            </p:cNvPr>
            <p:cNvSpPr/>
            <p:nvPr/>
          </p:nvSpPr>
          <p:spPr bwMode="auto">
            <a:xfrm>
              <a:off x="4232920" y="2677866"/>
              <a:ext cx="144016" cy="4601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D88222-E0AE-46AE-8F5F-A962155CF130}"/>
              </a:ext>
            </a:extLst>
          </p:cNvPr>
          <p:cNvGrpSpPr/>
          <p:nvPr/>
        </p:nvGrpSpPr>
        <p:grpSpPr>
          <a:xfrm>
            <a:off x="2226617" y="3110875"/>
            <a:ext cx="669490" cy="861876"/>
            <a:chOff x="3584848" y="2848619"/>
            <a:chExt cx="1656184" cy="230857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60E89E-18A0-486F-AF25-9D294B4CC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1336" y="2926662"/>
              <a:ext cx="1462292" cy="214342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27325D-E9FC-471E-8643-F508982B2D32}"/>
                </a:ext>
              </a:extLst>
            </p:cNvPr>
            <p:cNvSpPr/>
            <p:nvPr/>
          </p:nvSpPr>
          <p:spPr bwMode="auto">
            <a:xfrm>
              <a:off x="4808984" y="2848619"/>
              <a:ext cx="360040" cy="2203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6CD043-80BD-4593-BE78-A811556F8CD8}"/>
                </a:ext>
              </a:extLst>
            </p:cNvPr>
            <p:cNvSpPr/>
            <p:nvPr/>
          </p:nvSpPr>
          <p:spPr bwMode="auto">
            <a:xfrm>
              <a:off x="4736976" y="3501008"/>
              <a:ext cx="504056" cy="7200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09D12E-CEC8-4DCE-B88E-D93AE97E934D}"/>
                </a:ext>
              </a:extLst>
            </p:cNvPr>
            <p:cNvSpPr/>
            <p:nvPr/>
          </p:nvSpPr>
          <p:spPr bwMode="auto">
            <a:xfrm>
              <a:off x="3584848" y="4869160"/>
              <a:ext cx="216024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708DD02-590C-4FC6-9853-8C5CA1CE1D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461" y="2231924"/>
            <a:ext cx="468134" cy="5264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BAC386-5A66-4D56-A5A4-589FBD2E26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9908" y="4112608"/>
            <a:ext cx="202487" cy="3737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535801-2D97-487E-ADFC-3B6CC12DEE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163" y="4123511"/>
            <a:ext cx="228749" cy="307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2D6F2A-3579-460D-AF10-4B6BDF4F4D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902" y="4152075"/>
            <a:ext cx="228749" cy="2941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2920F2-6415-45DA-9F26-455B723D62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5068" y="4120148"/>
            <a:ext cx="297637" cy="34879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AE67BBF-C952-4C72-99CC-F77D89B540A8}"/>
              </a:ext>
            </a:extLst>
          </p:cNvPr>
          <p:cNvGrpSpPr/>
          <p:nvPr/>
        </p:nvGrpSpPr>
        <p:grpSpPr>
          <a:xfrm>
            <a:off x="2492784" y="4104363"/>
            <a:ext cx="258963" cy="365125"/>
            <a:chOff x="4275855" y="3763452"/>
            <a:chExt cx="1083012" cy="15885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4FF6B38-1200-4B6B-ACDB-91389B1C0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76936" y="3763452"/>
              <a:ext cx="981931" cy="1544821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62474DF-D876-410A-9C0B-6F429D3D1C87}"/>
                </a:ext>
              </a:extLst>
            </p:cNvPr>
            <p:cNvSpPr/>
            <p:nvPr/>
          </p:nvSpPr>
          <p:spPr bwMode="auto">
            <a:xfrm>
              <a:off x="4275855" y="4941168"/>
              <a:ext cx="173089" cy="4108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4D2A27A-536A-49A3-BEB8-2A6754A478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850" y="4187395"/>
            <a:ext cx="314950" cy="2492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180E5B9-251D-4017-BADF-3C81E539774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8062" y="4129785"/>
            <a:ext cx="203885" cy="30740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BAE77BA-A1A7-407F-8820-CB5CC7CE575A}"/>
              </a:ext>
            </a:extLst>
          </p:cNvPr>
          <p:cNvSpPr/>
          <p:nvPr/>
        </p:nvSpPr>
        <p:spPr bwMode="auto">
          <a:xfrm>
            <a:off x="154125" y="454743"/>
            <a:ext cx="2675777" cy="55459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1. </a:t>
            </a:r>
            <a:r>
              <a:rPr kumimoji="0" lang="fr-CH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"E"</a:t>
            </a:r>
            <a:endParaRPr kumimoji="0" lang="fr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6AC8F9-C07F-47C4-B6EB-D696CAC52648}"/>
              </a:ext>
            </a:extLst>
          </p:cNvPr>
          <p:cNvSpPr txBox="1"/>
          <p:nvPr/>
        </p:nvSpPr>
        <p:spPr>
          <a:xfrm>
            <a:off x="933498" y="439205"/>
            <a:ext cx="1896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Lecture des   données originales</a:t>
            </a:r>
            <a:endParaRPr lang="fr-CH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516D83-5BF8-49EB-B074-73281C82CADD}"/>
              </a:ext>
            </a:extLst>
          </p:cNvPr>
          <p:cNvSpPr/>
          <p:nvPr/>
        </p:nvSpPr>
        <p:spPr bwMode="auto">
          <a:xfrm>
            <a:off x="3234111" y="474360"/>
            <a:ext cx="694346" cy="545508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29B7E6-A303-456D-8254-AE3D6D77CD64}"/>
              </a:ext>
            </a:extLst>
          </p:cNvPr>
          <p:cNvSpPr/>
          <p:nvPr/>
        </p:nvSpPr>
        <p:spPr bwMode="auto">
          <a:xfrm>
            <a:off x="3234111" y="465272"/>
            <a:ext cx="2675777" cy="55459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2. </a:t>
            </a:r>
            <a:r>
              <a:rPr kumimoji="0" lang="fr-CH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"T"</a:t>
            </a:r>
            <a:endParaRPr kumimoji="0" lang="fr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471032-0944-4F56-A64C-93B2ABB226DC}"/>
              </a:ext>
            </a:extLst>
          </p:cNvPr>
          <p:cNvSpPr txBox="1"/>
          <p:nvPr/>
        </p:nvSpPr>
        <p:spPr>
          <a:xfrm>
            <a:off x="4013484" y="449734"/>
            <a:ext cx="18964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CH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  <a:p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Transformation</a:t>
            </a:r>
            <a:endParaRPr lang="fr-CH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A55F49-B1B8-4111-8FA5-1CA8925BFEC8}"/>
              </a:ext>
            </a:extLst>
          </p:cNvPr>
          <p:cNvSpPr/>
          <p:nvPr/>
        </p:nvSpPr>
        <p:spPr bwMode="auto">
          <a:xfrm>
            <a:off x="6314097" y="484889"/>
            <a:ext cx="694346" cy="545508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20016B-9C25-4EE6-8997-7A2CBE73FB52}"/>
              </a:ext>
            </a:extLst>
          </p:cNvPr>
          <p:cNvSpPr/>
          <p:nvPr/>
        </p:nvSpPr>
        <p:spPr bwMode="auto">
          <a:xfrm>
            <a:off x="6314097" y="475801"/>
            <a:ext cx="2675777" cy="55459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3. </a:t>
            </a:r>
            <a:r>
              <a:rPr kumimoji="0" lang="fr-CH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"L"</a:t>
            </a:r>
            <a:endParaRPr kumimoji="0" lang="fr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BFDB58-92FF-4501-AEBC-65BA72D49349}"/>
              </a:ext>
            </a:extLst>
          </p:cNvPr>
          <p:cNvSpPr txBox="1"/>
          <p:nvPr/>
        </p:nvSpPr>
        <p:spPr>
          <a:xfrm>
            <a:off x="7093470" y="460263"/>
            <a:ext cx="1896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Enregistrement des données</a:t>
            </a:r>
            <a:endParaRPr lang="fr-CH" sz="1600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8D7BA0A9-5EC1-4658-A9C1-B27A7BC413E5}"/>
              </a:ext>
            </a:extLst>
          </p:cNvPr>
          <p:cNvSpPr/>
          <p:nvPr/>
        </p:nvSpPr>
        <p:spPr bwMode="auto">
          <a:xfrm>
            <a:off x="2914267" y="571589"/>
            <a:ext cx="257556" cy="34351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98390F8-3855-4CAA-97A8-F4AA84A4D46D}"/>
              </a:ext>
            </a:extLst>
          </p:cNvPr>
          <p:cNvSpPr/>
          <p:nvPr/>
        </p:nvSpPr>
        <p:spPr bwMode="auto">
          <a:xfrm>
            <a:off x="5994915" y="571589"/>
            <a:ext cx="257556" cy="34351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345A13-DFBD-44EB-BB1F-8C511C1AE348}"/>
              </a:ext>
            </a:extLst>
          </p:cNvPr>
          <p:cNvSpPr/>
          <p:nvPr/>
        </p:nvSpPr>
        <p:spPr bwMode="auto">
          <a:xfrm>
            <a:off x="154125" y="1127780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DE9B84-BAED-42AB-89E9-6ACCE61FA6AF}"/>
              </a:ext>
            </a:extLst>
          </p:cNvPr>
          <p:cNvSpPr/>
          <p:nvPr/>
        </p:nvSpPr>
        <p:spPr bwMode="auto">
          <a:xfrm>
            <a:off x="1543438" y="1127780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49AA04-AC9A-4D97-A251-DC453098DA0A}"/>
              </a:ext>
            </a:extLst>
          </p:cNvPr>
          <p:cNvSpPr/>
          <p:nvPr/>
        </p:nvSpPr>
        <p:spPr bwMode="auto">
          <a:xfrm>
            <a:off x="167461" y="2072034"/>
            <a:ext cx="2659102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62598D-88AB-42BE-BFB0-05F41D60C2DF}"/>
              </a:ext>
            </a:extLst>
          </p:cNvPr>
          <p:cNvSpPr/>
          <p:nvPr/>
        </p:nvSpPr>
        <p:spPr bwMode="auto">
          <a:xfrm>
            <a:off x="167460" y="3071683"/>
            <a:ext cx="1269790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108A085-1547-4B43-8150-D72A80C62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63" y="2201090"/>
            <a:ext cx="290379" cy="58810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E3AC201-4EDB-4C4E-94F3-66777842DF5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367" b="39381"/>
          <a:stretch/>
        </p:blipFill>
        <p:spPr>
          <a:xfrm>
            <a:off x="956804" y="2139563"/>
            <a:ext cx="410906" cy="2125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926BE4D-0217-4755-994E-8384940ED50B}"/>
              </a:ext>
            </a:extLst>
          </p:cNvPr>
          <p:cNvSpPr/>
          <p:nvPr/>
        </p:nvSpPr>
        <p:spPr bwMode="auto">
          <a:xfrm>
            <a:off x="1543438" y="3080161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68FADD-9390-44F5-BE90-7D55D30CD823}"/>
              </a:ext>
            </a:extLst>
          </p:cNvPr>
          <p:cNvSpPr/>
          <p:nvPr/>
        </p:nvSpPr>
        <p:spPr bwMode="auto">
          <a:xfrm>
            <a:off x="167460" y="4051598"/>
            <a:ext cx="2659102" cy="504377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FB520-70FC-4643-B18D-0933A69BB368}"/>
              </a:ext>
            </a:extLst>
          </p:cNvPr>
          <p:cNvSpPr/>
          <p:nvPr/>
        </p:nvSpPr>
        <p:spPr bwMode="auto">
          <a:xfrm>
            <a:off x="3234111" y="1158524"/>
            <a:ext cx="2675777" cy="33974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684577C-BEF3-4E0E-BC65-DD18F0B5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97" y="1238186"/>
            <a:ext cx="527041" cy="70899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F861E0C-F9B7-46BE-8ACC-2B75AC84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26" y="1261970"/>
            <a:ext cx="518538" cy="68521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62B6EA1-B8C0-424B-B5E5-2E6D7AD5781D}"/>
              </a:ext>
            </a:extLst>
          </p:cNvPr>
          <p:cNvGrpSpPr/>
          <p:nvPr/>
        </p:nvGrpSpPr>
        <p:grpSpPr>
          <a:xfrm>
            <a:off x="7694930" y="1310308"/>
            <a:ext cx="556028" cy="617924"/>
            <a:chOff x="1568624" y="3140968"/>
            <a:chExt cx="1109084" cy="129614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175229D-91F4-4050-AE01-B68967B2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632" y="3140968"/>
              <a:ext cx="1037076" cy="1255191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7EE966-607E-4A9E-A55D-38EDEC29D6D0}"/>
                </a:ext>
              </a:extLst>
            </p:cNvPr>
            <p:cNvSpPr/>
            <p:nvPr/>
          </p:nvSpPr>
          <p:spPr bwMode="auto">
            <a:xfrm>
              <a:off x="1568624" y="4221088"/>
              <a:ext cx="11772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B27BB96-6571-4F1F-918B-8C18F55A7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172" y="1310307"/>
            <a:ext cx="557502" cy="636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9777031-FFA1-4FBA-9622-B0363B3D1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323" y="2231834"/>
            <a:ext cx="290379" cy="58810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91C9350-B839-4755-98B1-B2EE943D6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747" y="3279327"/>
            <a:ext cx="475144" cy="602995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848A3F13-49F2-47E9-9168-DBE96E0396C4}"/>
              </a:ext>
            </a:extLst>
          </p:cNvPr>
          <p:cNvGrpSpPr/>
          <p:nvPr/>
        </p:nvGrpSpPr>
        <p:grpSpPr>
          <a:xfrm>
            <a:off x="6374748" y="3198302"/>
            <a:ext cx="686955" cy="727144"/>
            <a:chOff x="2774437" y="2401396"/>
            <a:chExt cx="522379" cy="55294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001A7ED-1FFD-493B-A71B-7D23E44AC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4437" y="2401396"/>
              <a:ext cx="481753" cy="55294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0E5EB-D5F6-46EE-8B7A-52C8F8660BE1}"/>
                </a:ext>
              </a:extLst>
            </p:cNvPr>
            <p:cNvSpPr/>
            <p:nvPr/>
          </p:nvSpPr>
          <p:spPr bwMode="auto">
            <a:xfrm>
              <a:off x="3231952" y="2492896"/>
              <a:ext cx="64864" cy="2363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3679E018-1DBA-4F3A-8AF4-8DC9AADAB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608" y="3177822"/>
            <a:ext cx="468763" cy="68369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A06264-B0B1-498A-BF25-BF0D84DABFB6}"/>
              </a:ext>
            </a:extLst>
          </p:cNvPr>
          <p:cNvGrpSpPr/>
          <p:nvPr/>
        </p:nvGrpSpPr>
        <p:grpSpPr>
          <a:xfrm>
            <a:off x="7759220" y="2242853"/>
            <a:ext cx="508774" cy="623273"/>
            <a:chOff x="3454949" y="2619248"/>
            <a:chExt cx="921987" cy="108239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3C80921-5AB3-4EA8-B80A-774FC495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54949" y="2619248"/>
              <a:ext cx="907298" cy="1082391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1254AAA-4F4C-467F-8556-37FDDCD399B0}"/>
                </a:ext>
              </a:extLst>
            </p:cNvPr>
            <p:cNvSpPr/>
            <p:nvPr/>
          </p:nvSpPr>
          <p:spPr bwMode="auto">
            <a:xfrm>
              <a:off x="4232920" y="2677866"/>
              <a:ext cx="144016" cy="4601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B1C9A73-A48C-44F6-A798-2DEB841BD503}"/>
              </a:ext>
            </a:extLst>
          </p:cNvPr>
          <p:cNvGrpSpPr/>
          <p:nvPr/>
        </p:nvGrpSpPr>
        <p:grpSpPr>
          <a:xfrm>
            <a:off x="8392253" y="3141619"/>
            <a:ext cx="669490" cy="861876"/>
            <a:chOff x="3584848" y="2848619"/>
            <a:chExt cx="1656184" cy="230857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B651E0A-DD63-4A77-8DD8-5D53384A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1336" y="2926662"/>
              <a:ext cx="1462292" cy="2143424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6884090-6729-4BC3-8129-C437F448FAF2}"/>
                </a:ext>
              </a:extLst>
            </p:cNvPr>
            <p:cNvSpPr/>
            <p:nvPr/>
          </p:nvSpPr>
          <p:spPr bwMode="auto">
            <a:xfrm>
              <a:off x="4808984" y="2848619"/>
              <a:ext cx="360040" cy="2203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273EAE6-6A6D-4395-8F2E-EAD17D5D6FF7}"/>
                </a:ext>
              </a:extLst>
            </p:cNvPr>
            <p:cNvSpPr/>
            <p:nvPr/>
          </p:nvSpPr>
          <p:spPr bwMode="auto">
            <a:xfrm>
              <a:off x="4736976" y="3501008"/>
              <a:ext cx="504056" cy="7200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D2926E0-42D4-4572-8A8C-400C38AE6FFB}"/>
                </a:ext>
              </a:extLst>
            </p:cNvPr>
            <p:cNvSpPr/>
            <p:nvPr/>
          </p:nvSpPr>
          <p:spPr bwMode="auto">
            <a:xfrm>
              <a:off x="3584848" y="4869160"/>
              <a:ext cx="216024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B30D3B5-5F5E-488B-874E-230DABA4F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7097" y="2262668"/>
            <a:ext cx="468134" cy="52644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EC0F1DA-E720-4B50-955F-91B3774471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5544" y="4143352"/>
            <a:ext cx="202487" cy="3737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0CEE3A7-4976-49E1-B9B6-F02D4F452E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6799" y="4154255"/>
            <a:ext cx="228749" cy="30740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4FB9EFF-6F56-4B7F-801A-C9201180E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6538" y="4182819"/>
            <a:ext cx="228749" cy="2941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33ED42B-8914-4222-9B08-077B85B155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0704" y="4150892"/>
            <a:ext cx="297637" cy="348794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6EF9D6B-D9E1-48E2-88D7-E3287AA31E48}"/>
              </a:ext>
            </a:extLst>
          </p:cNvPr>
          <p:cNvGrpSpPr/>
          <p:nvPr/>
        </p:nvGrpSpPr>
        <p:grpSpPr>
          <a:xfrm>
            <a:off x="8658420" y="4135107"/>
            <a:ext cx="258963" cy="365125"/>
            <a:chOff x="4275855" y="3763452"/>
            <a:chExt cx="1083012" cy="158852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FF40C3C-BFDC-4AF3-B01D-E452ECD39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76936" y="3763452"/>
              <a:ext cx="981931" cy="1544821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650BA0A-9EA5-4427-8F84-E283FA077282}"/>
                </a:ext>
              </a:extLst>
            </p:cNvPr>
            <p:cNvSpPr/>
            <p:nvPr/>
          </p:nvSpPr>
          <p:spPr bwMode="auto">
            <a:xfrm>
              <a:off x="4275855" y="4941168"/>
              <a:ext cx="173089" cy="4108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C84AEF-C777-4B31-9653-9D72085F3F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486" y="4218139"/>
            <a:ext cx="314950" cy="24922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DBC9F32-7953-4BF6-8C02-E80C49930E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43698" y="4160529"/>
            <a:ext cx="203885" cy="307408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78CB30D5-92E5-4EA9-AE20-C25ED7145EC7}"/>
              </a:ext>
            </a:extLst>
          </p:cNvPr>
          <p:cNvSpPr/>
          <p:nvPr/>
        </p:nvSpPr>
        <p:spPr bwMode="auto">
          <a:xfrm>
            <a:off x="6319761" y="1158524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9F2E812-37F0-428E-B1E5-B229ACDEFD36}"/>
              </a:ext>
            </a:extLst>
          </p:cNvPr>
          <p:cNvSpPr/>
          <p:nvPr/>
        </p:nvSpPr>
        <p:spPr bwMode="auto">
          <a:xfrm>
            <a:off x="7709074" y="1158524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400AF2-3633-418A-9D2D-AD59DB80CB4B}"/>
              </a:ext>
            </a:extLst>
          </p:cNvPr>
          <p:cNvSpPr/>
          <p:nvPr/>
        </p:nvSpPr>
        <p:spPr bwMode="auto">
          <a:xfrm>
            <a:off x="6333097" y="2102778"/>
            <a:ext cx="2659102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7797676-A922-4107-8EE2-9C077E6357A3}"/>
              </a:ext>
            </a:extLst>
          </p:cNvPr>
          <p:cNvSpPr/>
          <p:nvPr/>
        </p:nvSpPr>
        <p:spPr bwMode="auto">
          <a:xfrm>
            <a:off x="6333096" y="3102427"/>
            <a:ext cx="1269790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EEE96E9-ECBB-46F8-BBFB-CA914130A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799" y="2231834"/>
            <a:ext cx="290379" cy="58810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6F51214-52FE-4A35-AF19-438CB01C825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367" b="39381"/>
          <a:stretch/>
        </p:blipFill>
        <p:spPr>
          <a:xfrm>
            <a:off x="7122440" y="2170307"/>
            <a:ext cx="410906" cy="212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8E35F8BF-AAAF-4848-B73F-8FB346C784E9}"/>
              </a:ext>
            </a:extLst>
          </p:cNvPr>
          <p:cNvSpPr/>
          <p:nvPr/>
        </p:nvSpPr>
        <p:spPr bwMode="auto">
          <a:xfrm>
            <a:off x="7709074" y="3110905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B1EB76-A552-4D26-A79A-86406BA7B025}"/>
              </a:ext>
            </a:extLst>
          </p:cNvPr>
          <p:cNvSpPr/>
          <p:nvPr/>
        </p:nvSpPr>
        <p:spPr bwMode="auto">
          <a:xfrm>
            <a:off x="6333096" y="4082342"/>
            <a:ext cx="2659102" cy="504377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447168C-DBA2-4136-9859-479B41D5914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90206" y="1625946"/>
            <a:ext cx="2587535" cy="1922906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4945FD9-0041-49FD-B80F-4903998D0C50}"/>
              </a:ext>
            </a:extLst>
          </p:cNvPr>
          <p:cNvSpPr/>
          <p:nvPr/>
        </p:nvSpPr>
        <p:spPr bwMode="auto">
          <a:xfrm>
            <a:off x="3953116" y="1986915"/>
            <a:ext cx="1804614" cy="8484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A602119-57DD-41BE-AC7D-12C07436A37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17570" y="2035930"/>
            <a:ext cx="881935" cy="799452"/>
          </a:xfrm>
          <a:prstGeom prst="rect">
            <a:avLst/>
          </a:prstGeom>
        </p:spPr>
      </p:pic>
      <p:sp>
        <p:nvSpPr>
          <p:cNvPr id="95" name="Arc 94">
            <a:extLst>
              <a:ext uri="{FF2B5EF4-FFF2-40B4-BE49-F238E27FC236}">
                <a16:creationId xmlns:a16="http://schemas.microsoft.com/office/drawing/2014/main" id="{6BBA941C-B219-4131-A514-76087F5CADD8}"/>
              </a:ext>
            </a:extLst>
          </p:cNvPr>
          <p:cNvSpPr/>
          <p:nvPr/>
        </p:nvSpPr>
        <p:spPr bwMode="auto">
          <a:xfrm>
            <a:off x="2692350" y="2277861"/>
            <a:ext cx="1625220" cy="365125"/>
          </a:xfrm>
          <a:prstGeom prst="arc">
            <a:avLst>
              <a:gd name="adj1" fmla="val 11487174"/>
              <a:gd name="adj2" fmla="val 20976723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76157C5E-44C0-406E-93E3-C13D9029E274}"/>
              </a:ext>
            </a:extLst>
          </p:cNvPr>
          <p:cNvSpPr/>
          <p:nvPr/>
        </p:nvSpPr>
        <p:spPr bwMode="auto">
          <a:xfrm>
            <a:off x="5039566" y="2272256"/>
            <a:ext cx="1625220" cy="365125"/>
          </a:xfrm>
          <a:prstGeom prst="arc">
            <a:avLst>
              <a:gd name="adj1" fmla="val 11487174"/>
              <a:gd name="adj2" fmla="val 20976723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94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/>
      <p:bldP spid="37" grpId="0" animBg="1"/>
      <p:bldP spid="38" grpId="0" animBg="1"/>
      <p:bldP spid="39" grpId="0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84" grpId="0" animBg="1"/>
      <p:bldP spid="85" grpId="0" animBg="1"/>
      <p:bldP spid="86" grpId="0" animBg="1"/>
      <p:bldP spid="87" grpId="0" animBg="1"/>
      <p:bldP spid="90" grpId="0" animBg="1"/>
      <p:bldP spid="91" grpId="0" animBg="1"/>
      <p:bldP spid="93" grpId="0" animBg="1"/>
      <p:bldP spid="95" grpId="0" animBg="1"/>
      <p:bldP spid="96" grpId="0" animBg="1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</TotalTime>
  <Words>989</Words>
  <Application>Microsoft Office PowerPoint</Application>
  <PresentationFormat>On-screen Show (16:9)</PresentationFormat>
  <Paragraphs>254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Open Sans Light</vt:lpstr>
      <vt:lpstr>Open Sans</vt:lpstr>
      <vt:lpstr>Raleway</vt:lpstr>
      <vt:lpstr>Arial</vt:lpstr>
      <vt:lpstr>Lato</vt:lpstr>
      <vt:lpstr>Swiss</vt:lpstr>
      <vt:lpstr>PowerPoint Presentation</vt:lpstr>
      <vt:lpstr>Introduction</vt:lpstr>
      <vt:lpstr>Qui suis-je ?</vt:lpstr>
      <vt:lpstr>Modèle numérique de l’ouvrage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FME, rapidement...</vt:lpstr>
      <vt:lpstr>FME, rapidement...</vt:lpstr>
      <vt:lpstr>PowerPoint Presentation</vt:lpstr>
      <vt:lpstr>PowerPoint Presentation</vt:lpstr>
      <vt:lpstr>PowerPoint Presentation</vt:lpstr>
      <vt:lpstr>FME, rapidement...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FME IFC</dc:title>
  <dc:creator>longchamp</dc:creator>
  <cp:lastModifiedBy>Longchamp Régis</cp:lastModifiedBy>
  <cp:revision>60</cp:revision>
  <dcterms:modified xsi:type="dcterms:W3CDTF">2022-08-10T15:09:17Z</dcterms:modified>
</cp:coreProperties>
</file>